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4"/>
  </p:sldMasterIdLst>
  <p:notesMasterIdLst>
    <p:notesMasterId r:id="rId66"/>
  </p:notesMasterIdLst>
  <p:sldIdLst>
    <p:sldId id="256" r:id="rId5"/>
    <p:sldId id="258" r:id="rId6"/>
    <p:sldId id="265" r:id="rId7"/>
    <p:sldId id="260" r:id="rId8"/>
    <p:sldId id="345" r:id="rId9"/>
    <p:sldId id="346" r:id="rId10"/>
    <p:sldId id="347" r:id="rId11"/>
    <p:sldId id="272" r:id="rId12"/>
    <p:sldId id="309" r:id="rId13"/>
    <p:sldId id="349" r:id="rId14"/>
    <p:sldId id="350" r:id="rId15"/>
    <p:sldId id="351" r:id="rId16"/>
    <p:sldId id="352" r:id="rId17"/>
    <p:sldId id="273" r:id="rId18"/>
    <p:sldId id="270" r:id="rId19"/>
    <p:sldId id="303" r:id="rId20"/>
    <p:sldId id="266" r:id="rId21"/>
    <p:sldId id="274" r:id="rId22"/>
    <p:sldId id="263" r:id="rId23"/>
    <p:sldId id="288" r:id="rId24"/>
    <p:sldId id="262" r:id="rId25"/>
    <p:sldId id="348" r:id="rId26"/>
    <p:sldId id="267" r:id="rId27"/>
    <p:sldId id="293" r:id="rId28"/>
    <p:sldId id="264" r:id="rId29"/>
    <p:sldId id="276" r:id="rId30"/>
    <p:sldId id="354" r:id="rId31"/>
    <p:sldId id="355" r:id="rId32"/>
    <p:sldId id="356" r:id="rId33"/>
    <p:sldId id="358" r:id="rId34"/>
    <p:sldId id="360" r:id="rId35"/>
    <p:sldId id="361" r:id="rId36"/>
    <p:sldId id="362" r:id="rId37"/>
    <p:sldId id="363" r:id="rId38"/>
    <p:sldId id="364" r:id="rId39"/>
    <p:sldId id="365" r:id="rId40"/>
    <p:sldId id="367" r:id="rId41"/>
    <p:sldId id="368" r:id="rId42"/>
    <p:sldId id="373" r:id="rId43"/>
    <p:sldId id="369" r:id="rId44"/>
    <p:sldId id="375" r:id="rId45"/>
    <p:sldId id="378" r:id="rId46"/>
    <p:sldId id="381" r:id="rId47"/>
    <p:sldId id="384" r:id="rId48"/>
    <p:sldId id="389" r:id="rId49"/>
    <p:sldId id="390" r:id="rId50"/>
    <p:sldId id="366" r:id="rId51"/>
    <p:sldId id="370" r:id="rId52"/>
    <p:sldId id="372" r:id="rId53"/>
    <p:sldId id="371" r:id="rId54"/>
    <p:sldId id="374" r:id="rId55"/>
    <p:sldId id="376" r:id="rId56"/>
    <p:sldId id="377" r:id="rId57"/>
    <p:sldId id="379" r:id="rId58"/>
    <p:sldId id="380" r:id="rId59"/>
    <p:sldId id="382" r:id="rId60"/>
    <p:sldId id="383" r:id="rId61"/>
    <p:sldId id="385" r:id="rId62"/>
    <p:sldId id="386" r:id="rId63"/>
    <p:sldId id="387" r:id="rId64"/>
    <p:sldId id="388" r:id="rId65"/>
  </p:sldIdLst>
  <p:sldSz cx="9144000" cy="5143500" type="screen16x9"/>
  <p:notesSz cx="6858000" cy="9144000"/>
  <p:embeddedFontLst>
    <p:embeddedFont>
      <p:font typeface="#9Slide03 Montserrat" panose="00000500000000000000" pitchFamily="2" charset="-93"/>
      <p:regular r:id="rId67"/>
    </p:embeddedFont>
    <p:embeddedFont>
      <p:font typeface="#9Slide03 Montserrat Medium" panose="00000600000000000000" pitchFamily="2" charset="-93"/>
      <p:regular r:id="rId68"/>
    </p:embeddedFont>
    <p:embeddedFont>
      <p:font typeface="#9Slide04 Playfair Display Bold" panose="00000800000000000000" pitchFamily="2" charset="-93"/>
      <p:bold r:id="rId69"/>
    </p:embeddedFont>
    <p:embeddedFont>
      <p:font typeface="Montserrat" panose="00000500000000000000" pitchFamily="2" charset="-93"/>
      <p:regular r:id="rId70"/>
      <p:bold r:id="rId71"/>
      <p:italic r:id="rId72"/>
      <p:boldItalic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Playfair Display" pitchFamily="2" charset="0"/>
      <p:regular r:id="rId78"/>
      <p:bold r:id="rId79"/>
      <p:italic r:id="rId80"/>
      <p:boldItalic r:id="rId81"/>
    </p:embeddedFont>
    <p:embeddedFont>
      <p:font typeface="Playfair Display SemiBold" pitchFamily="2" charset="0"/>
      <p:bold r:id="rId82"/>
      <p:boldItalic r:id="rId83"/>
    </p:embeddedFont>
    <p:embeddedFont>
      <p:font typeface="Roboto Condensed Light" panose="02000000000000000000" pitchFamily="2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EBAA4-081E-BC29-AB00-D2A6A60A9920}" v="287" dt="2023-12-18T12:40:25.904"/>
    <p1510:client id="{237C8772-B3DB-419E-901B-B4850762303B}" v="35480" dt="2023-12-18T17:01:06.842"/>
    <p1510:client id="{723E7922-1A45-4AF7-B3F6-37DC87378AE8}" v="311" vWet="313" dt="2023-12-19T00:21:18.165"/>
    <p1510:client id="{98B03C75-3186-46E5-8316-B0BDBB696047}" v="13782" dt="2023-12-19T00:40:35.093"/>
    <p1510:client id="{9FFC8C4E-56C7-4FFA-A11A-F70DAA826E72}" v="905" vWet="907" dt="2023-12-18T13:59:00.212"/>
  </p1510:revLst>
</p1510:revInfo>
</file>

<file path=ppt/tableStyles.xml><?xml version="1.0" encoding="utf-8"?>
<a:tblStyleLst xmlns:a="http://schemas.openxmlformats.org/drawingml/2006/main" def="{D481725F-286C-4940-86E5-BD25A69AE172}">
  <a:tblStyle styleId="{D481725F-286C-4940-86E5-BD25A69AE1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font" Target="fonts/font16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27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771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87e4aa07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87e4aa07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87e4aa072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87e4aa072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bfcb6685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bfcb6685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24a92b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824a92be2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87e4aa07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87e4aa07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d66735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d66735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87e4aa0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87e4aa0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49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48fa07cf1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48fa07cf1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illustration shows active and replica vBuckets that correspond to a single, user-defined bucket, for which a single replication-instance has been specified. The first nine active vBuckets are shown, along with their nine corresponding, replica vBuckets; distributed across three server-nodes. The distribution of vBuckets indicates a likely distribution calculated by Couchbase Server: no replica resides on the same node as its active equivalent: therefore, should any one of the three nodes fail, its data remains available.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87e4aa072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87e4aa072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illustration shows active and replica vBuckets that correspond to a single, user-defined bucket, for which a single replication-instance has been specified. The first nine active vBuckets are shown, along with their nine corresponding, replica vBuckets; distributed across three server-nodes. The distribution of vBuckets indicates a likely distribution calculated by Couchbase Server: no replica resides on the same node as its active equivalent: therefore, should any one of the three nodes fail, its data remains available.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87e4aa072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87e4aa072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d5fefc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d5fefc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a1 and a2 are attributes that respectively have a single number and a single string as their values.</a:t>
            </a:r>
            <a:endParaRPr lang="en-US" sz="180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a3 is an attribute whose value is an embedded document consisting of a single attribute, b1, whose own value is an array of three numbers.</a:t>
            </a:r>
            <a:endParaRPr lang="en-US" sz="180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a4 is an attribute whose value is an array of two documents, each document consisting an attribute (c1 or c2) whose own values are respectively a string and a number.</a:t>
            </a:r>
            <a:endParaRPr lang="en-US" sz="180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Thus, in the document model, each document can be highly self-contained. This supports the rapid fulfillment of application-requests, and has important implications for both scalability and latency: one document can be replicated, or atomically changed, without other documents needing to be accessed; eradicating the need for complex inter-node coordination, and minimizing contention</a:t>
            </a:r>
            <a:endParaRPr lang="en-US" sz="180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13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5fefc67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5fefc67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84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18068" y="-35875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421368" y="-18000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 flipH="1">
            <a:off x="893700" y="1502750"/>
            <a:ext cx="2859000" cy="12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893700" y="2797725"/>
            <a:ext cx="28590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-32400" y="-28700"/>
            <a:ext cx="92088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5"/>
          <p:cNvSpPr/>
          <p:nvPr/>
        </p:nvSpPr>
        <p:spPr>
          <a:xfrm rot="10800000">
            <a:off x="-79050" y="4606700"/>
            <a:ext cx="93021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710438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2"/>
          </p:nvPr>
        </p:nvSpPr>
        <p:spPr>
          <a:xfrm>
            <a:off x="710438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5"/>
          </p:nvPr>
        </p:nvSpPr>
        <p:spPr>
          <a:xfrm>
            <a:off x="6117622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6"/>
          </p:nvPr>
        </p:nvSpPr>
        <p:spPr>
          <a:xfrm>
            <a:off x="611627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37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7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598067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3345600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71052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778250" y="2587750"/>
            <a:ext cx="2314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2"/>
          </p:nvPr>
        </p:nvSpPr>
        <p:spPr>
          <a:xfrm>
            <a:off x="77842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ubTitle" idx="3"/>
          </p:nvPr>
        </p:nvSpPr>
        <p:spPr>
          <a:xfrm>
            <a:off x="3414748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4"/>
          </p:nvPr>
        </p:nvSpPr>
        <p:spPr>
          <a:xfrm>
            <a:off x="341474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subTitle" idx="5"/>
          </p:nvPr>
        </p:nvSpPr>
        <p:spPr>
          <a:xfrm>
            <a:off x="6051100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6"/>
          </p:nvPr>
        </p:nvSpPr>
        <p:spPr>
          <a:xfrm>
            <a:off x="6051099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3328950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594467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71322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/>
          <p:nvPr/>
        </p:nvSpPr>
        <p:spPr>
          <a:xfrm>
            <a:off x="3328950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2"/>
          <p:cNvSpPr/>
          <p:nvPr/>
        </p:nvSpPr>
        <p:spPr>
          <a:xfrm>
            <a:off x="594467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71322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1"/>
          </p:nvPr>
        </p:nvSpPr>
        <p:spPr>
          <a:xfrm>
            <a:off x="71322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2"/>
          </p:nvPr>
        </p:nvSpPr>
        <p:spPr>
          <a:xfrm>
            <a:off x="71322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3"/>
          </p:nvPr>
        </p:nvSpPr>
        <p:spPr>
          <a:xfrm>
            <a:off x="3328950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4"/>
          </p:nvPr>
        </p:nvSpPr>
        <p:spPr>
          <a:xfrm>
            <a:off x="3328950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ubTitle" idx="5"/>
          </p:nvPr>
        </p:nvSpPr>
        <p:spPr>
          <a:xfrm>
            <a:off x="594467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ubTitle" idx="6"/>
          </p:nvPr>
        </p:nvSpPr>
        <p:spPr>
          <a:xfrm>
            <a:off x="594467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ubTitle" idx="7"/>
          </p:nvPr>
        </p:nvSpPr>
        <p:spPr>
          <a:xfrm>
            <a:off x="71322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subTitle" idx="8"/>
          </p:nvPr>
        </p:nvSpPr>
        <p:spPr>
          <a:xfrm>
            <a:off x="71322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subTitle" idx="9"/>
          </p:nvPr>
        </p:nvSpPr>
        <p:spPr>
          <a:xfrm>
            <a:off x="3328950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13"/>
          </p:nvPr>
        </p:nvSpPr>
        <p:spPr>
          <a:xfrm>
            <a:off x="3328950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subTitle" idx="14"/>
          </p:nvPr>
        </p:nvSpPr>
        <p:spPr>
          <a:xfrm>
            <a:off x="594467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ubTitle" idx="15"/>
          </p:nvPr>
        </p:nvSpPr>
        <p:spPr>
          <a:xfrm>
            <a:off x="594467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subTitle" idx="1"/>
          </p:nvPr>
        </p:nvSpPr>
        <p:spPr>
          <a:xfrm>
            <a:off x="713225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5060875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713225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17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278075" y="1257300"/>
            <a:ext cx="3152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5226600" y="3165693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5226600" y="1570701"/>
            <a:ext cx="29901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9Slide.vn - 2019">
            <a:extLst>
              <a:ext uri="{FF2B5EF4-FFF2-40B4-BE49-F238E27FC236}">
                <a16:creationId xmlns:a16="http://schemas.microsoft.com/office/drawing/2014/main" id="{F9DEF408-3104-4047-B28C-41F832CC24C1}"/>
              </a:ext>
            </a:extLst>
          </p:cNvPr>
          <p:cNvSpPr txBox="1"/>
          <p:nvPr userDrawn="1"/>
        </p:nvSpPr>
        <p:spPr>
          <a:xfrm>
            <a:off x="0" y="-15123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70" r:id="rId15"/>
    <p:sldLayoutId id="2147483673" r:id="rId16"/>
    <p:sldLayoutId id="2147483677" r:id="rId17"/>
    <p:sldLayoutId id="2147483681" r:id="rId18"/>
    <p:sldLayoutId id="2147483683" r:id="rId19"/>
    <p:sldLayoutId id="2147483684" r:id="rId20"/>
    <p:sldLayoutId id="2147483685" r:id="rId21"/>
    <p:sldLayoutId id="2147483688" r:id="rId22"/>
    <p:sldLayoutId id="2147483696" r:id="rId23"/>
    <p:sldLayoutId id="2147483698" r:id="rId24"/>
    <p:sldLayoutId id="214748370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ctrTitle"/>
          </p:nvPr>
        </p:nvSpPr>
        <p:spPr>
          <a:xfrm>
            <a:off x="4908188" y="1771546"/>
            <a:ext cx="3712891" cy="1600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spc="100" err="1"/>
              <a:t>Cơ</a:t>
            </a:r>
            <a:r>
              <a:rPr lang="en-US" sz="4000" spc="100"/>
              <a:t> Sở Dữ Liệu </a:t>
            </a:r>
            <a:r>
              <a:rPr lang="en-US" sz="4000" spc="100" err="1"/>
              <a:t>Phân</a:t>
            </a:r>
            <a:r>
              <a:rPr lang="en-US" sz="4000" spc="100"/>
              <a:t> Tán</a:t>
            </a:r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5104579" y="3679538"/>
            <a:ext cx="3320109" cy="492412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indent="0"/>
            <a:r>
              <a:rPr lang="en-US" sz="2000" err="1">
                <a:latin typeface="#9Slide03 Montserrat"/>
              </a:rPr>
              <a:t>Đề</a:t>
            </a:r>
            <a:r>
              <a:rPr lang="en-US" sz="2000">
                <a:latin typeface="#9Slide03 Montserrat"/>
              </a:rPr>
              <a:t> </a:t>
            </a:r>
            <a:r>
              <a:rPr lang="en-US" sz="2000" err="1">
                <a:latin typeface="#9Slide03 Montserrat"/>
              </a:rPr>
              <a:t>tài</a:t>
            </a:r>
            <a:r>
              <a:rPr lang="en-US" sz="2000">
                <a:latin typeface="#9Slide03 Montserrat"/>
              </a:rPr>
              <a:t>: CouchBase Server</a:t>
            </a:r>
            <a:endParaRPr sz="2000">
              <a:latin typeface="#9Slide03 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8EC9A-0D0F-454E-97BC-712DFB52578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85800" y="742950"/>
            <a:ext cx="2667000" cy="373380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512" b="-35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981A69-C509-4CA8-9E25-120A9516DBBE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794;p88">
            <a:extLst>
              <a:ext uri="{FF2B5EF4-FFF2-40B4-BE49-F238E27FC236}">
                <a16:creationId xmlns:a16="http://schemas.microsoft.com/office/drawing/2014/main" id="{A9B9BA9A-D961-4198-84A1-56A6B372B12A}"/>
              </a:ext>
            </a:extLst>
          </p:cNvPr>
          <p:cNvSpPr txBox="1">
            <a:spLocks/>
          </p:cNvSpPr>
          <p:nvPr/>
        </p:nvSpPr>
        <p:spPr>
          <a:xfrm>
            <a:off x="304800" y="1424720"/>
            <a:ext cx="7315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Couchbase Server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sử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dụng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SQL++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để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truy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vấn</a:t>
            </a:r>
            <a:endParaRPr lang="en-US" sz="18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vi-VN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SQL++ là một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ngôn</a:t>
            </a:r>
            <a:r>
              <a:rPr lang="vi-VN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ngữ SQL đầy đủ, mạnh mẽ và biểu cảm để truy vấn, chuyển đổi và thao tác dữ liệu JSON. </a:t>
            </a:r>
            <a:endParaRPr lang="en-US" sz="18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Ngôn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ngữ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SQL++ bao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gồm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các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câu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lệnh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biểu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thức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chú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thích</a:t>
            </a:r>
            <a:endParaRPr lang="en-US" sz="18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38703" y="291288"/>
            <a:ext cx="38042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SQL++ Language</a:t>
            </a:r>
          </a:p>
        </p:txBody>
      </p:sp>
    </p:spTree>
    <p:extLst>
      <p:ext uri="{BB962C8B-B14F-4D97-AF65-F5344CB8AC3E}">
        <p14:creationId xmlns:p14="http://schemas.microsoft.com/office/powerpoint/2010/main" val="31717232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981A69-C509-4CA8-9E25-120A9516DBBE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794;p88">
            <a:extLst>
              <a:ext uri="{FF2B5EF4-FFF2-40B4-BE49-F238E27FC236}">
                <a16:creationId xmlns:a16="http://schemas.microsoft.com/office/drawing/2014/main" id="{A9B9BA9A-D961-4198-84A1-56A6B372B12A}"/>
              </a:ext>
            </a:extLst>
          </p:cNvPr>
          <p:cNvSpPr txBox="1">
            <a:spLocks/>
          </p:cNvSpPr>
          <p:nvPr/>
        </p:nvSpPr>
        <p:spPr>
          <a:xfrm>
            <a:off x="304800" y="1424720"/>
            <a:ext cx="8610600" cy="328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Câu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lệnh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:</a:t>
            </a:r>
          </a:p>
          <a:p>
            <a:pPr algn="l">
              <a:lnSpc>
                <a:spcPct val="140000"/>
              </a:lnSpc>
            </a:pP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+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Tạo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chỉ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mục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sửa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đổi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chỉ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mục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loại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bỏ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chỉ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mục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bằng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ngôn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ngữ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định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nghĩa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dữ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liệu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(DDL)</a:t>
            </a:r>
          </a:p>
          <a:p>
            <a:pPr algn="l">
              <a:lnSpc>
                <a:spcPct val="140000"/>
              </a:lnSpc>
            </a:pP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+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Chọn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chèn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xóa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cập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nhật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dữ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liệu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vào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tài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liệu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JSON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bằng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ngôn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ngữ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thao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tác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dữ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liệu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(DML) </a:t>
            </a: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vi-VN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Dưới đây là các loại biểu thức SQL++ khác nhau: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vi-VN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Comparison</a:t>
            </a:r>
            <a:r>
              <a:rPr lang="vi-VN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vi-VN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terms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vi-VN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Function</a:t>
            </a:r>
            <a:r>
              <a:rPr lang="vi-VN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vi-VN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calls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vi-VN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Subquerie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s,...</a:t>
            </a: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Chú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thích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: block comments </a:t>
            </a:r>
            <a:r>
              <a:rPr lang="en-US" sz="1800" spc="4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800" spc="40">
                <a:solidFill>
                  <a:schemeClr val="accent1"/>
                </a:solidFill>
                <a:latin typeface="#9Slide03 Montserrat" panose="00000500000000000000" pitchFamily="2" charset="-93"/>
              </a:rPr>
              <a:t> line comments</a:t>
            </a:r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38703" y="291288"/>
            <a:ext cx="38042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SQL++ Language</a:t>
            </a:r>
          </a:p>
        </p:txBody>
      </p:sp>
    </p:spTree>
    <p:extLst>
      <p:ext uri="{BB962C8B-B14F-4D97-AF65-F5344CB8AC3E}">
        <p14:creationId xmlns:p14="http://schemas.microsoft.com/office/powerpoint/2010/main" val="17709471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981A69-C509-4CA8-9E25-120A9516DBBE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38703" y="291288"/>
            <a:ext cx="38042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SQL++ Language</a:t>
            </a:r>
          </a:p>
        </p:txBody>
      </p:sp>
      <p:pic>
        <p:nvPicPr>
          <p:cNvPr id="2" name="Picture 1" descr="A close up of a screen&#10;&#10;Description automatically generated">
            <a:extLst>
              <a:ext uri="{FF2B5EF4-FFF2-40B4-BE49-F238E27FC236}">
                <a16:creationId xmlns:a16="http://schemas.microsoft.com/office/drawing/2014/main" id="{49BC2480-C393-0EBC-AD4A-27F1DEE4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9" y="1983304"/>
            <a:ext cx="7801122" cy="15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15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981A69-C509-4CA8-9E25-120A9516DBBE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38703" y="291288"/>
            <a:ext cx="38042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SQL++ Language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754DBB5-A819-F0A1-4D7A-488C19BA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71831"/>
            <a:ext cx="3460432" cy="40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43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>
            <a:spLocks noGrp="1"/>
          </p:cNvSpPr>
          <p:nvPr>
            <p:ph type="title"/>
          </p:nvPr>
        </p:nvSpPr>
        <p:spPr>
          <a:xfrm>
            <a:off x="170288" y="96548"/>
            <a:ext cx="2669290" cy="56935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#9Slide04 Playfair Display Bold" panose="00000800000000000000" pitchFamily="2" charset="-93"/>
              </a:rPr>
              <a:t>Cluster và Nodes</a:t>
            </a:r>
            <a:endParaRPr>
              <a:latin typeface="#9Slide04 Playfair Display Bold" panose="00000800000000000000" pitchFamily="2" charset="-93"/>
            </a:endParaRPr>
          </a:p>
        </p:txBody>
      </p:sp>
      <p:sp>
        <p:nvSpPr>
          <p:cNvPr id="551" name="Google Shape;551;p73"/>
          <p:cNvSpPr txBox="1">
            <a:spLocks noGrp="1"/>
          </p:cNvSpPr>
          <p:nvPr>
            <p:ph type="subTitle" idx="4"/>
          </p:nvPr>
        </p:nvSpPr>
        <p:spPr>
          <a:xfrm>
            <a:off x="170288" y="1338948"/>
            <a:ext cx="8852045" cy="298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#9Slide03 Montserrat" panose="00000500000000000000" pitchFamily="2" charset="-93"/>
              </a:rPr>
              <a:t>Cluster là </a:t>
            </a:r>
            <a:r>
              <a:rPr lang="en-US" sz="2000" err="1">
                <a:latin typeface="#9Slide03 Montserrat" panose="00000500000000000000" pitchFamily="2" charset="-93"/>
              </a:rPr>
              <a:t>tập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hợp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gồm</a:t>
            </a:r>
            <a:r>
              <a:rPr lang="en-US" sz="2000">
                <a:latin typeface="#9Slide03 Montserrat" panose="00000500000000000000" pitchFamily="2" charset="-93"/>
              </a:rPr>
              <a:t> 1 </a:t>
            </a:r>
            <a:r>
              <a:rPr lang="en-US" sz="2000" err="1">
                <a:latin typeface="#9Slide03 Montserrat" panose="00000500000000000000" pitchFamily="2" charset="-93"/>
              </a:rPr>
              <a:t>hoặc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nhiều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phiên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bản</a:t>
            </a:r>
            <a:r>
              <a:rPr lang="en-US" sz="2000">
                <a:latin typeface="#9Slide03 Montserrat" panose="00000500000000000000" pitchFamily="2" charset="-93"/>
              </a:rPr>
              <a:t>, </a:t>
            </a:r>
            <a:r>
              <a:rPr lang="en-US" sz="2000" err="1">
                <a:latin typeface="#9Slide03 Montserrat" panose="00000500000000000000" pitchFamily="2" charset="-93"/>
              </a:rPr>
              <a:t>mỗi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phiên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bản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chạy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trên</a:t>
            </a:r>
            <a:r>
              <a:rPr lang="en-US" sz="2000">
                <a:latin typeface="#9Slide03 Montserrat" panose="00000500000000000000" pitchFamily="2" charset="-93"/>
              </a:rPr>
              <a:t> 1 node </a:t>
            </a:r>
            <a:r>
              <a:rPr lang="en-US" sz="2000" err="1">
                <a:latin typeface="#9Slide03 Montserrat" panose="00000500000000000000" pitchFamily="2" charset="-93"/>
              </a:rPr>
              <a:t>độc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lập</a:t>
            </a:r>
            <a:endParaRPr lang="en-US" sz="2000">
              <a:latin typeface="#9Slide03 Montserrat" panose="00000500000000000000" pitchFamily="2" charset="-93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#9Slide03 Montserrat" panose="00000500000000000000" pitchFamily="2" charset="-93"/>
              </a:rPr>
              <a:t>Nodes là máy </a:t>
            </a:r>
            <a:r>
              <a:rPr lang="en-US" sz="2000" err="1">
                <a:latin typeface="#9Slide03 Montserrat" panose="00000500000000000000" pitchFamily="2" charset="-93"/>
              </a:rPr>
              <a:t>chủ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vật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lý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hoặc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ảo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chứa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một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phiên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bản</a:t>
            </a:r>
            <a:r>
              <a:rPr lang="en-US" sz="2000">
                <a:latin typeface="#9Slide03 Montserrat" panose="00000500000000000000" pitchFamily="2" charset="-93"/>
              </a:rPr>
              <a:t> CouchBase Server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err="1">
                <a:latin typeface="#9Slide03 Montserrat" panose="00000500000000000000" pitchFamily="2" charset="-93"/>
              </a:rPr>
              <a:t>Dữ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liệu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và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Dịch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Vụ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được</a:t>
            </a:r>
            <a:r>
              <a:rPr lang="en-US" sz="2000">
                <a:latin typeface="#9Slide03 Montserrat" panose="00000500000000000000" pitchFamily="2" charset="-93"/>
              </a:rPr>
              <a:t> chia </a:t>
            </a:r>
            <a:r>
              <a:rPr lang="en-US" sz="2000" err="1">
                <a:latin typeface="#9Slide03 Montserrat" panose="00000500000000000000" pitchFamily="2" charset="-93"/>
              </a:rPr>
              <a:t>sẻ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trên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toàn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bộ</a:t>
            </a:r>
            <a:r>
              <a:rPr lang="en-US" sz="2000">
                <a:latin typeface="#9Slide03 Montserrat" panose="00000500000000000000" pitchFamily="2" charset="-93"/>
              </a:rPr>
              <a:t> </a:t>
            </a:r>
            <a:r>
              <a:rPr lang="en-US" sz="2000" err="1">
                <a:latin typeface="#9Slide03 Montserrat" panose="00000500000000000000" pitchFamily="2" charset="-93"/>
              </a:rPr>
              <a:t>cụm</a:t>
            </a:r>
            <a:endParaRPr lang="en-US" sz="2000">
              <a:latin typeface="#9Slide03 Montserrat" panose="00000500000000000000" pitchFamily="2" charset="-93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>
              <a:latin typeface="#9Slide03 Montserrat" panose="00000500000000000000" pitchFamily="2" charset="-93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>
              <a:latin typeface="#9Slide03 Montserrat" panose="00000500000000000000" pitchFamily="2" charset="-93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1D652-A521-4821-A585-B6F35487919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36" r="-11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47" name="Google Shape;1247;p103"/>
          <p:cNvSpPr txBox="1">
            <a:spLocks noGrp="1"/>
          </p:cNvSpPr>
          <p:nvPr>
            <p:ph type="title" idx="4294967295"/>
          </p:nvPr>
        </p:nvSpPr>
        <p:spPr>
          <a:xfrm>
            <a:off x="1447800" y="226664"/>
            <a:ext cx="1503908" cy="67707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#9Slide04 Playfair Display Bold" panose="00000800000000000000" pitchFamily="2" charset="-93"/>
              </a:rPr>
              <a:t>Bucket</a:t>
            </a:r>
            <a:endParaRPr sz="3200">
              <a:latin typeface="#9Slide04 Playfair Display Bold" panose="00000800000000000000" pitchFamily="2" charset="-9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79D4BD-AD26-454A-B66F-E77C5DC4C128}"/>
              </a:ext>
            </a:extLst>
          </p:cNvPr>
          <p:cNvSpPr/>
          <p:nvPr/>
        </p:nvSpPr>
        <p:spPr>
          <a:xfrm>
            <a:off x="0" y="1070965"/>
            <a:ext cx="9144000" cy="1869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B44010-58FC-4433-914E-597547B3A17F}"/>
              </a:ext>
            </a:extLst>
          </p:cNvPr>
          <p:cNvSpPr/>
          <p:nvPr/>
        </p:nvSpPr>
        <p:spPr>
          <a:xfrm>
            <a:off x="0" y="3274456"/>
            <a:ext cx="9144000" cy="1869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515;p71">
            <a:extLst>
              <a:ext uri="{FF2B5EF4-FFF2-40B4-BE49-F238E27FC236}">
                <a16:creationId xmlns:a16="http://schemas.microsoft.com/office/drawing/2014/main" id="{8F1C3FB5-F38D-4F0E-B976-CEC8EAC16E2A}"/>
              </a:ext>
            </a:extLst>
          </p:cNvPr>
          <p:cNvSpPr txBox="1">
            <a:spLocks/>
          </p:cNvSpPr>
          <p:nvPr/>
        </p:nvSpPr>
        <p:spPr>
          <a:xfrm>
            <a:off x="142068" y="1313075"/>
            <a:ext cx="9459132" cy="156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Bucket là 1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không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gian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để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tổ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chức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quản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lý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dữ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liệu</a:t>
            </a:r>
            <a:endParaRPr lang="en-US" sz="1600">
              <a:solidFill>
                <a:schemeClr val="bg1"/>
              </a:solidFill>
              <a:latin typeface="#9Slide03 Montserrat" panose="00000500000000000000" pitchFamily="2" charset="-93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Là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cấu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trúc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phân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cấp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của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scope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collections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để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nhóm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các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cặp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key-value 1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cách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logic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Có 2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loại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bucket: CouchBase Bucket </a:t>
            </a:r>
            <a:r>
              <a:rPr lang="en-US" sz="1600" err="1">
                <a:solidFill>
                  <a:schemeClr val="bg1"/>
                </a:solidFill>
                <a:latin typeface="#9Slide03 Montserrat" panose="00000500000000000000" pitchFamily="2" charset="-93"/>
              </a:rPr>
              <a:t>và</a:t>
            </a: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Ephemeral Bucket</a:t>
            </a:r>
          </a:p>
          <a:p>
            <a:pPr>
              <a:lnSpc>
                <a:spcPct val="140000"/>
              </a:lnSpc>
            </a:pPr>
            <a:endParaRPr lang="en-US" sz="1600">
              <a:solidFill>
                <a:schemeClr val="bg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16" name="Google Shape;515;p71">
            <a:extLst>
              <a:ext uri="{FF2B5EF4-FFF2-40B4-BE49-F238E27FC236}">
                <a16:creationId xmlns:a16="http://schemas.microsoft.com/office/drawing/2014/main" id="{A71D4E10-E073-4B99-A661-01E539A72842}"/>
              </a:ext>
            </a:extLst>
          </p:cNvPr>
          <p:cNvSpPr txBox="1">
            <a:spLocks/>
          </p:cNvSpPr>
          <p:nvPr/>
        </p:nvSpPr>
        <p:spPr>
          <a:xfrm>
            <a:off x="164592" y="3486150"/>
            <a:ext cx="9459132" cy="156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Bucket triển khai dữ liệu dưới dạng vBuckets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vBucket được phân bổ đồng đều ở các node trong cụm, các items trong Bucket cũng</a:t>
            </a:r>
            <a:b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</a:b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được phân bố đồng đều trên các vBucket 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bg1"/>
                </a:solidFill>
                <a:latin typeface="#9Slide03 Montserrat" panose="00000500000000000000" pitchFamily="2" charset="-93"/>
              </a:rPr>
              <a:t> 2 loại: Active và Replica</a:t>
            </a:r>
          </a:p>
        </p:txBody>
      </p:sp>
      <p:sp>
        <p:nvSpPr>
          <p:cNvPr id="19" name="Google Shape;599;p76">
            <a:extLst>
              <a:ext uri="{FF2B5EF4-FFF2-40B4-BE49-F238E27FC236}">
                <a16:creationId xmlns:a16="http://schemas.microsoft.com/office/drawing/2014/main" id="{EA8926B7-B41F-4D29-AFF7-7EA4B443806A}"/>
              </a:ext>
            </a:extLst>
          </p:cNvPr>
          <p:cNvSpPr txBox="1">
            <a:spLocks/>
          </p:cNvSpPr>
          <p:nvPr/>
        </p:nvSpPr>
        <p:spPr>
          <a:xfrm>
            <a:off x="57060" y="-160293"/>
            <a:ext cx="140772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6600">
                <a:solidFill>
                  <a:schemeClr val="accent1"/>
                </a:solidFill>
              </a:rPr>
              <a:t>04.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235DB8-2753-497E-AAD6-DAAAA6AB842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500" b="-65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515;p71">
            <a:extLst>
              <a:ext uri="{FF2B5EF4-FFF2-40B4-BE49-F238E27FC236}">
                <a16:creationId xmlns:a16="http://schemas.microsoft.com/office/drawing/2014/main" id="{7195146D-E14F-49D4-AABA-69EAF032A457}"/>
              </a:ext>
            </a:extLst>
          </p:cNvPr>
          <p:cNvSpPr txBox="1">
            <a:spLocks/>
          </p:cNvSpPr>
          <p:nvPr/>
        </p:nvSpPr>
        <p:spPr>
          <a:xfrm>
            <a:off x="457200" y="4400550"/>
            <a:ext cx="2581126" cy="572434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1800">
                <a:solidFill>
                  <a:schemeClr val="tx1"/>
                </a:solidFill>
                <a:latin typeface="#9Slide04 Playfair Display Bold" panose="00000800000000000000" pitchFamily="2" charset="-93"/>
              </a:rPr>
              <a:t>VBuckets map to Node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F421BC-40A8-4B91-B93B-8224258A3AE7}"/>
              </a:ext>
            </a:extLst>
          </p:cNvPr>
          <p:cNvCxnSpPr/>
          <p:nvPr/>
        </p:nvCxnSpPr>
        <p:spPr>
          <a:xfrm>
            <a:off x="2209800" y="514350"/>
            <a:ext cx="1066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>
            <a:spLocks noGrp="1"/>
          </p:cNvSpPr>
          <p:nvPr>
            <p:ph type="subTitle" idx="2"/>
          </p:nvPr>
        </p:nvSpPr>
        <p:spPr>
          <a:xfrm>
            <a:off x="108073" y="3145870"/>
            <a:ext cx="7480934" cy="1384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#9Slide03 Montserrat" panose="00000500000000000000" pitchFamily="2" charset="-93"/>
              </a:rPr>
              <a:t>Cơ chế để nhóm các collection lại với nhau</a:t>
            </a: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#9Slide03 Montserrat" panose="00000500000000000000" pitchFamily="2" charset="-93"/>
              </a:rPr>
              <a:t>Collection-names phải là duy nhất trong scope</a:t>
            </a: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#9Slide03 Montserrat" panose="00000500000000000000" pitchFamily="2" charset="-93"/>
              </a:rPr>
              <a:t>Collection có thể được gán vào nhiều scope khác nhau</a:t>
            </a:r>
          </a:p>
        </p:txBody>
      </p:sp>
      <p:sp>
        <p:nvSpPr>
          <p:cNvPr id="571" name="Google Shape;571;p74"/>
          <p:cNvSpPr txBox="1">
            <a:spLocks noGrp="1"/>
          </p:cNvSpPr>
          <p:nvPr>
            <p:ph type="subTitle" idx="4"/>
          </p:nvPr>
        </p:nvSpPr>
        <p:spPr>
          <a:xfrm>
            <a:off x="2971800" y="1103136"/>
            <a:ext cx="6353630" cy="1785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#9Slide03 Montserrat" panose="00000500000000000000" pitchFamily="2" charset="-93"/>
              </a:rPr>
              <a:t>Nơi chứa dữ liệu, nằm trong 1 bucket</a:t>
            </a: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2000">
                <a:latin typeface="#9Slide03 Montserrat" panose="00000500000000000000" pitchFamily="2" charset="-93"/>
              </a:rPr>
              <a:t>Item-names phải là duy nhất trong scope</a:t>
            </a:r>
          </a:p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2000">
                <a:latin typeface="#9Slide03 Montserrat" panose="00000500000000000000" pitchFamily="2" charset="-93"/>
              </a:rPr>
              <a:t>1 tiems có thể được gán vào nhiều collections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#9Slide03 Montserrat" panose="00000500000000000000" pitchFamily="2" charset="-93"/>
            </a:endParaRPr>
          </a:p>
        </p:txBody>
      </p:sp>
      <p:sp>
        <p:nvSpPr>
          <p:cNvPr id="572" name="Google Shape;572;p74"/>
          <p:cNvSpPr txBox="1">
            <a:spLocks noGrp="1"/>
          </p:cNvSpPr>
          <p:nvPr>
            <p:ph type="title"/>
          </p:nvPr>
        </p:nvSpPr>
        <p:spPr>
          <a:xfrm>
            <a:off x="2634626" y="-19050"/>
            <a:ext cx="3874748" cy="67707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Scope và Collection</a:t>
            </a:r>
            <a:endParaRPr sz="3200">
              <a:solidFill>
                <a:schemeClr val="bg1"/>
              </a:solidFill>
              <a:latin typeface="#9Slide04 Playfair Display Bold" panose="00000800000000000000" pitchFamily="2" charset="-93"/>
            </a:endParaRPr>
          </a:p>
        </p:txBody>
      </p:sp>
      <p:sp>
        <p:nvSpPr>
          <p:cNvPr id="573" name="Google Shape;573;p74"/>
          <p:cNvSpPr txBox="1">
            <a:spLocks noGrp="1"/>
          </p:cNvSpPr>
          <p:nvPr>
            <p:ph type="subTitle" idx="3"/>
          </p:nvPr>
        </p:nvSpPr>
        <p:spPr>
          <a:xfrm>
            <a:off x="519184" y="1318595"/>
            <a:ext cx="2130682" cy="677078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tx1"/>
                </a:solidFill>
                <a:latin typeface="#9Slide04 Playfair Display Bold" panose="00000800000000000000" pitchFamily="2" charset="-93"/>
              </a:rPr>
              <a:t>Collection</a:t>
            </a:r>
            <a:endParaRPr sz="3200">
              <a:solidFill>
                <a:schemeClr val="tx1"/>
              </a:solidFill>
              <a:latin typeface="#9Slide04 Playfair Display Bold" panose="00000800000000000000" pitchFamily="2" charset="-93"/>
            </a:endParaRPr>
          </a:p>
        </p:txBody>
      </p:sp>
      <p:cxnSp>
        <p:nvCxnSpPr>
          <p:cNvPr id="574" name="Google Shape;574;p74"/>
          <p:cNvCxnSpPr/>
          <p:nvPr/>
        </p:nvCxnSpPr>
        <p:spPr>
          <a:xfrm rot="10800000" flipH="1">
            <a:off x="1062825" y="199567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74"/>
          <p:cNvCxnSpPr/>
          <p:nvPr/>
        </p:nvCxnSpPr>
        <p:spPr>
          <a:xfrm rot="10800000" flipH="1">
            <a:off x="7739923" y="4090950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Google Shape;576;p74"/>
          <p:cNvSpPr txBox="1">
            <a:spLocks noGrp="1"/>
          </p:cNvSpPr>
          <p:nvPr>
            <p:ph type="subTitle" idx="1"/>
          </p:nvPr>
        </p:nvSpPr>
        <p:spPr>
          <a:xfrm>
            <a:off x="7604247" y="3400196"/>
            <a:ext cx="1314753" cy="677078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tx1"/>
                </a:solidFill>
                <a:latin typeface="#9Slide04 Playfair Display Bold" panose="00000800000000000000" pitchFamily="2" charset="-93"/>
              </a:rPr>
              <a:t>Scope</a:t>
            </a:r>
            <a:endParaRPr sz="3200">
              <a:solidFill>
                <a:schemeClr val="tx1"/>
              </a:solidFill>
              <a:latin typeface="#9Slide04 Playfair Display Bold" panose="00000800000000000000" pitchFamily="2" charset="-93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47E28C-0B7F-427A-BCCF-D40BAA2EAE6D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76;p74">
            <a:extLst>
              <a:ext uri="{FF2B5EF4-FFF2-40B4-BE49-F238E27FC236}">
                <a16:creationId xmlns:a16="http://schemas.microsoft.com/office/drawing/2014/main" id="{BAF2AC49-B37D-4CD2-94B6-BE126145DE64}"/>
              </a:ext>
            </a:extLst>
          </p:cNvPr>
          <p:cNvSpPr txBox="1">
            <a:spLocks/>
          </p:cNvSpPr>
          <p:nvPr/>
        </p:nvSpPr>
        <p:spPr>
          <a:xfrm>
            <a:off x="1243989" y="682883"/>
            <a:ext cx="790571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#9Slide04 Playfair Display Bold" panose="00000800000000000000" pitchFamily="2" charset="-93"/>
              </a:rPr>
              <a:t>scope</a:t>
            </a:r>
          </a:p>
        </p:txBody>
      </p:sp>
      <p:sp>
        <p:nvSpPr>
          <p:cNvPr id="14" name="Google Shape;576;p74">
            <a:extLst>
              <a:ext uri="{FF2B5EF4-FFF2-40B4-BE49-F238E27FC236}">
                <a16:creationId xmlns:a16="http://schemas.microsoft.com/office/drawing/2014/main" id="{9D16F496-3A74-4CFE-92B5-C142C36D288A}"/>
              </a:ext>
            </a:extLst>
          </p:cNvPr>
          <p:cNvSpPr txBox="1">
            <a:spLocks/>
          </p:cNvSpPr>
          <p:nvPr/>
        </p:nvSpPr>
        <p:spPr>
          <a:xfrm>
            <a:off x="2034560" y="682883"/>
            <a:ext cx="1228190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#9Slide04 Playfair Display Bold" panose="00000800000000000000" pitchFamily="2" charset="-93"/>
              </a:rPr>
              <a:t>collection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>
            <a:spLocks noGrp="1"/>
          </p:cNvSpPr>
          <p:nvPr>
            <p:ph type="title"/>
          </p:nvPr>
        </p:nvSpPr>
        <p:spPr>
          <a:xfrm rot="1973">
            <a:off x="1609132" y="1442351"/>
            <a:ext cx="558135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1" name="Google Shape;351;p58"/>
          <p:cNvSpPr txBox="1">
            <a:spLocks noGrp="1"/>
          </p:cNvSpPr>
          <p:nvPr>
            <p:ph type="title" idx="2"/>
          </p:nvPr>
        </p:nvSpPr>
        <p:spPr>
          <a:xfrm rot="1973">
            <a:off x="1585087" y="3080601"/>
            <a:ext cx="606226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3" name="Google Shape;353;p58"/>
          <p:cNvSpPr txBox="1">
            <a:spLocks noGrp="1"/>
          </p:cNvSpPr>
          <p:nvPr>
            <p:ph type="title" idx="4"/>
          </p:nvPr>
        </p:nvSpPr>
        <p:spPr>
          <a:xfrm rot="1973">
            <a:off x="4272093" y="1442351"/>
            <a:ext cx="599814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 idx="6"/>
          </p:nvPr>
        </p:nvSpPr>
        <p:spPr>
          <a:xfrm rot="1973">
            <a:off x="4284116" y="3080601"/>
            <a:ext cx="575768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8"/>
          </p:nvPr>
        </p:nvSpPr>
        <p:spPr>
          <a:xfrm rot="1973">
            <a:off x="6961504" y="1442351"/>
            <a:ext cx="588592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9" name="Google Shape;359;p58"/>
          <p:cNvSpPr txBox="1">
            <a:spLocks noGrp="1"/>
          </p:cNvSpPr>
          <p:nvPr>
            <p:ph type="title" idx="13"/>
          </p:nvPr>
        </p:nvSpPr>
        <p:spPr>
          <a:xfrm rot="1973">
            <a:off x="6948680" y="3080601"/>
            <a:ext cx="614240" cy="6463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ubTitle" idx="15"/>
          </p:nvPr>
        </p:nvSpPr>
        <p:spPr>
          <a:xfrm>
            <a:off x="1181934" y="2062715"/>
            <a:ext cx="1412536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Tổng quan</a:t>
            </a:r>
            <a:endParaRPr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363" name="Google Shape;363;p58"/>
          <p:cNvSpPr txBox="1">
            <a:spLocks noGrp="1"/>
          </p:cNvSpPr>
          <p:nvPr>
            <p:ph type="subTitle" idx="17"/>
          </p:nvPr>
        </p:nvSpPr>
        <p:spPr>
          <a:xfrm>
            <a:off x="3060228" y="2062715"/>
            <a:ext cx="3023554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Mô hình dữ liệu và SQL++</a:t>
            </a:r>
            <a:endParaRPr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364" name="Google Shape;364;p58"/>
          <p:cNvSpPr txBox="1">
            <a:spLocks noGrp="1"/>
          </p:cNvSpPr>
          <p:nvPr>
            <p:ph type="subTitle" idx="18"/>
          </p:nvPr>
        </p:nvSpPr>
        <p:spPr>
          <a:xfrm>
            <a:off x="4159883" y="3701165"/>
            <a:ext cx="824234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Index</a:t>
            </a:r>
            <a:endParaRPr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365" name="Google Shape;365;p58"/>
          <p:cNvSpPr txBox="1">
            <a:spLocks noGrp="1"/>
          </p:cNvSpPr>
          <p:nvPr>
            <p:ph type="subTitle" idx="19"/>
          </p:nvPr>
        </p:nvSpPr>
        <p:spPr>
          <a:xfrm>
            <a:off x="6215306" y="2062715"/>
            <a:ext cx="2080989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Cluster và Nodes</a:t>
            </a:r>
            <a:endParaRPr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366" name="Google Shape;366;p58"/>
          <p:cNvSpPr txBox="1">
            <a:spLocks noGrp="1"/>
          </p:cNvSpPr>
          <p:nvPr>
            <p:ph type="subTitle" idx="20"/>
          </p:nvPr>
        </p:nvSpPr>
        <p:spPr>
          <a:xfrm>
            <a:off x="6512664" y="3701165"/>
            <a:ext cx="1486275" cy="46163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Replication</a:t>
            </a:r>
            <a:endParaRPr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 idx="21"/>
          </p:nvPr>
        </p:nvSpPr>
        <p:spPr>
          <a:xfrm>
            <a:off x="3725445" y="742950"/>
            <a:ext cx="1693062" cy="67707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-US" sz="3200" err="1">
                <a:latin typeface="#9Slide04 Playfair Display Bold" panose="00000800000000000000" pitchFamily="2" charset="-93"/>
              </a:rPr>
              <a:t>Mục</a:t>
            </a:r>
            <a:r>
              <a:rPr lang="en-US" sz="3200">
                <a:latin typeface="#9Slide04 Playfair Display Bold" panose="00000800000000000000" pitchFamily="2" charset="-93"/>
              </a:rPr>
              <a:t> lục</a:t>
            </a:r>
          </a:p>
        </p:txBody>
      </p:sp>
      <p:sp>
        <p:nvSpPr>
          <p:cNvPr id="37" name="Google Shape;365;p58">
            <a:extLst>
              <a:ext uri="{FF2B5EF4-FFF2-40B4-BE49-F238E27FC236}">
                <a16:creationId xmlns:a16="http://schemas.microsoft.com/office/drawing/2014/main" id="{07B810E4-5746-4FB5-951E-58310D1A965F}"/>
              </a:ext>
            </a:extLst>
          </p:cNvPr>
          <p:cNvSpPr txBox="1">
            <a:spLocks/>
          </p:cNvSpPr>
          <p:nvPr/>
        </p:nvSpPr>
        <p:spPr>
          <a:xfrm>
            <a:off x="1392726" y="3714750"/>
            <a:ext cx="99094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latin typeface="#9Slide03 Montserrat" panose="00000500000000000000" pitchFamily="2" charset="-93"/>
              </a:rPr>
              <a:t>Bucket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 txBox="1">
            <a:spLocks noGrp="1"/>
          </p:cNvSpPr>
          <p:nvPr>
            <p:ph type="title"/>
          </p:nvPr>
        </p:nvSpPr>
        <p:spPr>
          <a:xfrm>
            <a:off x="3949059" y="138344"/>
            <a:ext cx="1842141" cy="738633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#9Slide04 Playfair Display Bold" panose="00000800000000000000" pitchFamily="2" charset="-93"/>
              </a:rPr>
              <a:t>Indexes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DDD3E-4115-4B2A-80F3-DCB30802FD1D}"/>
              </a:ext>
            </a:extLst>
          </p:cNvPr>
          <p:cNvSpPr/>
          <p:nvPr/>
        </p:nvSpPr>
        <p:spPr>
          <a:xfrm>
            <a:off x="304800" y="925947"/>
            <a:ext cx="8686800" cy="2142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F0F0"/>
              </a:solidFill>
            </a:endParaRPr>
          </a:p>
        </p:txBody>
      </p:sp>
      <p:sp>
        <p:nvSpPr>
          <p:cNvPr id="44" name="Google Shape;571;p74">
            <a:extLst>
              <a:ext uri="{FF2B5EF4-FFF2-40B4-BE49-F238E27FC236}">
                <a16:creationId xmlns:a16="http://schemas.microsoft.com/office/drawing/2014/main" id="{5990AC70-3C37-460B-BB2D-23EACA7B745E}"/>
              </a:ext>
            </a:extLst>
          </p:cNvPr>
          <p:cNvSpPr txBox="1">
            <a:spLocks/>
          </p:cNvSpPr>
          <p:nvPr/>
        </p:nvSpPr>
        <p:spPr>
          <a:xfrm>
            <a:off x="457200" y="1104650"/>
            <a:ext cx="84582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800">
                <a:latin typeface="#9Slide03 Montserrat" panose="00000500000000000000" pitchFamily="2" charset="-93"/>
              </a:rPr>
              <a:t>Là thành phần quan trọng giúp tối ưu hóa hiệu suất của Query và Search Service</a:t>
            </a: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800">
                <a:latin typeface="#9Slide03 Montserrat" panose="00000500000000000000" pitchFamily="2" charset="-93"/>
              </a:rPr>
              <a:t>Mỗi index cung cấp 1 tập dữ liệu con được xác định trước để tìm kiếm</a:t>
            </a: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800">
                <a:latin typeface="#9Slide03 Montserrat" panose="00000500000000000000" pitchFamily="2" charset="-93"/>
              </a:rPr>
              <a:t>Các 3 loại indexes thông dụng:</a:t>
            </a: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vi-VN" sz="1800">
              <a:latin typeface="#9Slide03 Montserrat" panose="00000500000000000000" pitchFamily="2" charset="-93"/>
            </a:endParaRPr>
          </a:p>
        </p:txBody>
      </p:sp>
      <p:sp>
        <p:nvSpPr>
          <p:cNvPr id="45" name="Google Shape;794;p88">
            <a:extLst>
              <a:ext uri="{FF2B5EF4-FFF2-40B4-BE49-F238E27FC236}">
                <a16:creationId xmlns:a16="http://schemas.microsoft.com/office/drawing/2014/main" id="{6C5FAB86-A332-41D3-9BB0-DF2F9EBDECF8}"/>
              </a:ext>
            </a:extLst>
          </p:cNvPr>
          <p:cNvSpPr txBox="1">
            <a:spLocks/>
          </p:cNvSpPr>
          <p:nvPr/>
        </p:nvSpPr>
        <p:spPr>
          <a:xfrm>
            <a:off x="1256301" y="3556427"/>
            <a:ext cx="15632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>
                <a:solidFill>
                  <a:srgbClr val="F0F0F0"/>
                </a:solidFill>
                <a:latin typeface="#9Slide04 Playfair Display Bold" panose="00000800000000000000" pitchFamily="2" charset="-93"/>
              </a:rPr>
              <a:t>Primary</a:t>
            </a:r>
          </a:p>
        </p:txBody>
      </p:sp>
      <p:sp>
        <p:nvSpPr>
          <p:cNvPr id="46" name="Google Shape;794;p88">
            <a:extLst>
              <a:ext uri="{FF2B5EF4-FFF2-40B4-BE49-F238E27FC236}">
                <a16:creationId xmlns:a16="http://schemas.microsoft.com/office/drawing/2014/main" id="{63BBF6B0-D7C7-4FF4-B9B5-CFD595FEBBCF}"/>
              </a:ext>
            </a:extLst>
          </p:cNvPr>
          <p:cNvSpPr txBox="1">
            <a:spLocks/>
          </p:cNvSpPr>
          <p:nvPr/>
        </p:nvSpPr>
        <p:spPr>
          <a:xfrm>
            <a:off x="3605220" y="3556427"/>
            <a:ext cx="193351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>
                <a:solidFill>
                  <a:srgbClr val="F0F0F0"/>
                </a:solidFill>
                <a:latin typeface="#9Slide04 Playfair Display Bold" panose="00000800000000000000" pitchFamily="2" charset="-93"/>
              </a:rPr>
              <a:t>Secondary</a:t>
            </a:r>
          </a:p>
        </p:txBody>
      </p:sp>
      <p:sp>
        <p:nvSpPr>
          <p:cNvPr id="47" name="Google Shape;794;p88">
            <a:extLst>
              <a:ext uri="{FF2B5EF4-FFF2-40B4-BE49-F238E27FC236}">
                <a16:creationId xmlns:a16="http://schemas.microsoft.com/office/drawing/2014/main" id="{B46AEF02-4259-4AF7-9B05-70A968668BCF}"/>
              </a:ext>
            </a:extLst>
          </p:cNvPr>
          <p:cNvSpPr txBox="1">
            <a:spLocks/>
          </p:cNvSpPr>
          <p:nvPr/>
        </p:nvSpPr>
        <p:spPr>
          <a:xfrm>
            <a:off x="5991804" y="3638550"/>
            <a:ext cx="23230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>
                <a:solidFill>
                  <a:srgbClr val="F0F0F0"/>
                </a:solidFill>
                <a:latin typeface="#9Slide04 Playfair Display Bold" panose="00000800000000000000" pitchFamily="2" charset="-93"/>
              </a:rPr>
              <a:t>Full Text earch</a:t>
            </a:r>
          </a:p>
        </p:txBody>
      </p:sp>
      <p:sp>
        <p:nvSpPr>
          <p:cNvPr id="48" name="Google Shape;599;p76">
            <a:extLst>
              <a:ext uri="{FF2B5EF4-FFF2-40B4-BE49-F238E27FC236}">
                <a16:creationId xmlns:a16="http://schemas.microsoft.com/office/drawing/2014/main" id="{95B7573D-280F-4DE7-AFE5-6C68E7BCE241}"/>
              </a:ext>
            </a:extLst>
          </p:cNvPr>
          <p:cNvSpPr txBox="1">
            <a:spLocks/>
          </p:cNvSpPr>
          <p:nvPr/>
        </p:nvSpPr>
        <p:spPr>
          <a:xfrm>
            <a:off x="2719898" y="-171450"/>
            <a:ext cx="124261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6000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05.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981A69-C509-4CA8-9E25-120A9516DBBE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AF90C-A27B-44B9-8C22-6DBBF406D1E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3486150"/>
            <a:ext cx="9067800" cy="165735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839" b="-28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Google Shape;794;p88">
            <a:extLst>
              <a:ext uri="{FF2B5EF4-FFF2-40B4-BE49-F238E27FC236}">
                <a16:creationId xmlns:a16="http://schemas.microsoft.com/office/drawing/2014/main" id="{A9B9BA9A-D961-4198-84A1-56A6B372B12A}"/>
              </a:ext>
            </a:extLst>
          </p:cNvPr>
          <p:cNvSpPr txBox="1">
            <a:spLocks/>
          </p:cNvSpPr>
          <p:nvPr/>
        </p:nvSpPr>
        <p:spPr>
          <a:xfrm>
            <a:off x="304800" y="1639217"/>
            <a:ext cx="7315200" cy="93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Dựa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trên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unique key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của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mỗi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items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trong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keyspace</a:t>
            </a:r>
            <a:endParaRPr lang="en-US" sz="18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Truy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vấn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đơn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giản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,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không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có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bộ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lọc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hoặc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điều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kiện</a:t>
            </a:r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304800" y="291288"/>
            <a:ext cx="327201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Primary Index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83A32-BF85-4EBF-B910-B2FD69DEF1D8}"/>
              </a:ext>
            </a:extLst>
          </p:cNvPr>
          <p:cNvSpPr/>
          <p:nvPr/>
        </p:nvSpPr>
        <p:spPr>
          <a:xfrm>
            <a:off x="0" y="291287"/>
            <a:ext cx="3733800" cy="738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AF90C-A27B-44B9-8C22-6DBBF406D1E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3486150"/>
            <a:ext cx="9067800" cy="165735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579" b="-4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Google Shape;794;p88">
            <a:extLst>
              <a:ext uri="{FF2B5EF4-FFF2-40B4-BE49-F238E27FC236}">
                <a16:creationId xmlns:a16="http://schemas.microsoft.com/office/drawing/2014/main" id="{EC4EB0A2-402C-4481-BF05-C9EF16694EEB}"/>
              </a:ext>
            </a:extLst>
          </p:cNvPr>
          <p:cNvSpPr txBox="1">
            <a:spLocks/>
          </p:cNvSpPr>
          <p:nvPr/>
        </p:nvSpPr>
        <p:spPr>
          <a:xfrm>
            <a:off x="66758" y="291288"/>
            <a:ext cx="37481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Secondary Index</a:t>
            </a:r>
          </a:p>
        </p:txBody>
      </p:sp>
      <p:sp>
        <p:nvSpPr>
          <p:cNvPr id="7" name="Google Shape;794;p88">
            <a:extLst>
              <a:ext uri="{FF2B5EF4-FFF2-40B4-BE49-F238E27FC236}">
                <a16:creationId xmlns:a16="http://schemas.microsoft.com/office/drawing/2014/main" id="{5D840B4C-ED1A-465F-A657-4A762B493DB3}"/>
              </a:ext>
            </a:extLst>
          </p:cNvPr>
          <p:cNvSpPr txBox="1">
            <a:spLocks/>
          </p:cNvSpPr>
          <p:nvPr/>
        </p:nvSpPr>
        <p:spPr>
          <a:xfrm>
            <a:off x="304800" y="1623060"/>
            <a:ext cx="7315200" cy="168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Dựa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trên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các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thuộc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tính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bên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trong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document</a:t>
            </a:r>
          </a:p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Hỗ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trợ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truy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vấn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sử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dụng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SQL++</a:t>
            </a:r>
          </a:p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Còn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18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được</a:t>
            </a: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gọi là Global Secondary Index</a:t>
            </a:r>
          </a:p>
          <a:p>
            <a:pPr marL="285750" indent="-285750" algn="l">
              <a:lnSpc>
                <a:spcPct val="135000"/>
              </a:lnSpc>
              <a:buFont typeface="Wingdings" panose="05000000000000000000" pitchFamily="2" charset="2"/>
              <a:buChar char="§"/>
            </a:pPr>
            <a:endParaRPr lang="en-US" sz="18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5033883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FDD879-7F9B-4867-9CC0-1BAED68DDA8B}"/>
              </a:ext>
            </a:extLst>
          </p:cNvPr>
          <p:cNvSpPr/>
          <p:nvPr/>
        </p:nvSpPr>
        <p:spPr>
          <a:xfrm>
            <a:off x="3581400" y="0"/>
            <a:ext cx="5562600" cy="5143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E14B4B-2F70-45BD-A3D0-3E06014D2E4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2400" y="438150"/>
            <a:ext cx="3429000" cy="396240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78" r="-77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99;p76">
            <a:extLst>
              <a:ext uri="{FF2B5EF4-FFF2-40B4-BE49-F238E27FC236}">
                <a16:creationId xmlns:a16="http://schemas.microsoft.com/office/drawing/2014/main" id="{F9D4A337-6280-456E-9998-195A5E117A95}"/>
              </a:ext>
            </a:extLst>
          </p:cNvPr>
          <p:cNvSpPr txBox="1">
            <a:spLocks/>
          </p:cNvSpPr>
          <p:nvPr/>
        </p:nvSpPr>
        <p:spPr>
          <a:xfrm>
            <a:off x="3962400" y="0"/>
            <a:ext cx="82423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60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6.</a:t>
            </a:r>
          </a:p>
        </p:txBody>
      </p:sp>
      <p:sp>
        <p:nvSpPr>
          <p:cNvPr id="19" name="Google Shape;794;p88">
            <a:extLst>
              <a:ext uri="{FF2B5EF4-FFF2-40B4-BE49-F238E27FC236}">
                <a16:creationId xmlns:a16="http://schemas.microsoft.com/office/drawing/2014/main" id="{3C5CBF05-5C4D-4806-B7BD-EE00A0568D67}"/>
              </a:ext>
            </a:extLst>
          </p:cNvPr>
          <p:cNvSpPr txBox="1">
            <a:spLocks/>
          </p:cNvSpPr>
          <p:nvPr/>
        </p:nvSpPr>
        <p:spPr>
          <a:xfrm>
            <a:off x="4876800" y="209550"/>
            <a:ext cx="262440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Replication</a:t>
            </a:r>
          </a:p>
        </p:txBody>
      </p:sp>
      <p:sp>
        <p:nvSpPr>
          <p:cNvPr id="20" name="Google Shape;794;p88">
            <a:extLst>
              <a:ext uri="{FF2B5EF4-FFF2-40B4-BE49-F238E27FC236}">
                <a16:creationId xmlns:a16="http://schemas.microsoft.com/office/drawing/2014/main" id="{4CC25040-507E-47BC-9F4B-CAD0365FA06E}"/>
              </a:ext>
            </a:extLst>
          </p:cNvPr>
          <p:cNvSpPr txBox="1">
            <a:spLocks/>
          </p:cNvSpPr>
          <p:nvPr/>
        </p:nvSpPr>
        <p:spPr>
          <a:xfrm>
            <a:off x="3733800" y="1313718"/>
            <a:ext cx="5262294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800">
                <a:solidFill>
                  <a:schemeClr val="accent2"/>
                </a:solidFill>
                <a:latin typeface="#9Slide03 Montserrat" panose="00000500000000000000" pitchFamily="2" charset="-93"/>
              </a:rPr>
              <a:t>Đảm bảo sự khả dụng của dữ liệu trên các nút trong 1 cluster và giữa các cluster, có thể đặt ở các trung tâm dữ liệu khác nhau.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FA9EC-471B-44CC-B3CE-CA7C3E795AC8}"/>
              </a:ext>
            </a:extLst>
          </p:cNvPr>
          <p:cNvSpPr txBox="1"/>
          <p:nvPr/>
        </p:nvSpPr>
        <p:spPr>
          <a:xfrm>
            <a:off x="3733800" y="2748493"/>
            <a:ext cx="533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buClr>
                <a:schemeClr val="dk1"/>
              </a:buClr>
              <a:buSzPts val="2100"/>
              <a:buFont typeface="Montserrat"/>
              <a:buNone/>
              <a:defRPr sz="1800" b="1">
                <a:solidFill>
                  <a:schemeClr val="accent2"/>
                </a:solidFill>
                <a:latin typeface="#9Slide03 Montserrat" panose="00000500000000000000" pitchFamily="2" charset="-93"/>
                <a:ea typeface="Playfair Display"/>
                <a:cs typeface="Playfair Display"/>
              </a:defRPr>
            </a:lvl1pPr>
            <a:lvl2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algn="ctr">
              <a:buClr>
                <a:schemeClr val="dk1"/>
              </a:buClr>
              <a:buSzPts val="2100"/>
              <a:buFont typeface="Montserrat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25000"/>
              </a:lnSpc>
            </a:pPr>
            <a:r>
              <a:rPr lang="en-US"/>
              <a:t>2</a:t>
            </a:r>
            <a:r>
              <a:rPr lang="en-US">
                <a:sym typeface="Playfair Display"/>
              </a:rPr>
              <a:t> dạng replication:</a:t>
            </a:r>
          </a:p>
          <a:p>
            <a:pPr marL="285750" lvl="8" indent="-285750" algn="l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2"/>
                </a:solidFill>
                <a:latin typeface="#9Slide03 Montserrat" panose="00000500000000000000" pitchFamily="2" charset="-93"/>
                <a:sym typeface="Playfair Display"/>
              </a:rPr>
              <a:t>Intra Cluster Replication</a:t>
            </a:r>
          </a:p>
          <a:p>
            <a:pPr marL="285750" lvl="8" indent="-285750" algn="l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2"/>
                </a:solidFill>
                <a:latin typeface="#9Slide03 Montserrat" panose="00000500000000000000" pitchFamily="2" charset="-93"/>
                <a:sym typeface="Playfair Display"/>
              </a:rPr>
              <a:t>Cross Data Center Replication( chỉ khả dụng ở bản trả phí)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7354F-9F2F-4479-BB47-8CC84E494E4C}"/>
              </a:ext>
            </a:extLst>
          </p:cNvPr>
          <p:cNvSpPr/>
          <p:nvPr/>
        </p:nvSpPr>
        <p:spPr>
          <a:xfrm>
            <a:off x="0" y="0"/>
            <a:ext cx="9144000" cy="7027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E834D8-112E-4191-87CC-F25CCA50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665" y="57150"/>
            <a:ext cx="4900670" cy="677078"/>
          </a:xfr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Intra Cluster Replication</a:t>
            </a:r>
          </a:p>
        </p:txBody>
      </p:sp>
      <p:sp>
        <p:nvSpPr>
          <p:cNvPr id="45" name="Google Shape;794;p88">
            <a:extLst>
              <a:ext uri="{FF2B5EF4-FFF2-40B4-BE49-F238E27FC236}">
                <a16:creationId xmlns:a16="http://schemas.microsoft.com/office/drawing/2014/main" id="{04AFFC30-BA1E-4C30-BF73-D04074507C32}"/>
              </a:ext>
            </a:extLst>
          </p:cNvPr>
          <p:cNvSpPr txBox="1">
            <a:spLocks/>
          </p:cNvSpPr>
          <p:nvPr/>
        </p:nvSpPr>
        <p:spPr>
          <a:xfrm>
            <a:off x="1066800" y="1047750"/>
            <a:ext cx="73152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Các vBucket được phân tán và sao chép giữa các node trong cluster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Mỗi bucket có: 1 active vbuckets và tối đa 3 replica vBucket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Active vBuckets chủ yếu đọc và ghi, replica chỉ đọc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Dữ liệu liên tục được đồng bộ bằng DCP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Giúp đảm bảo tính sẵn sàng và giảm thiểu mất mát dữ liệu khi node gặp sự cố.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522198-0D9D-415E-A2B2-58B0C022CD4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2183E-216F-46BF-BA4D-6EAA3791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6" y="2136931"/>
            <a:ext cx="8028129" cy="800189"/>
          </a:xfrm>
        </p:spPr>
        <p:txBody>
          <a:bodyPr wrap="none">
            <a:spAutoFit/>
          </a:bodyPr>
          <a:lstStyle/>
          <a:p>
            <a:r>
              <a:rPr lang="en-US">
                <a:latin typeface="#9Slide04 Playfair Display Bold" panose="00000800000000000000" pitchFamily="2" charset="-93"/>
              </a:rPr>
              <a:t>Thực nghiệm mô phỏng phân tán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4;p88">
            <a:extLst>
              <a:ext uri="{FF2B5EF4-FFF2-40B4-BE49-F238E27FC236}">
                <a16:creationId xmlns:a16="http://schemas.microsoft.com/office/drawing/2014/main" id="{F706FE4E-1561-40EB-B7C0-C8A1B50F1D44}"/>
              </a:ext>
            </a:extLst>
          </p:cNvPr>
          <p:cNvSpPr txBox="1">
            <a:spLocks/>
          </p:cNvSpPr>
          <p:nvPr/>
        </p:nvSpPr>
        <p:spPr>
          <a:xfrm>
            <a:off x="423440" y="595839"/>
            <a:ext cx="8537680" cy="395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Hệ thống quản lý thông tin các lớp học của một tổ chức giáo dục được sử dụng và truy xuất bởi nhiều ứng dụng khác nhau. </a:t>
            </a:r>
          </a:p>
          <a:p>
            <a:pPr algn="l">
              <a:lnSpc>
                <a:spcPct val="170000"/>
              </a:lnSpc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Ở mỗi cơ sở có các ứng dụng truy xuất thường xuyên đến các lớp học được diễn ra ở cơ sở đó</a:t>
            </a:r>
          </a:p>
          <a:p>
            <a:pPr algn="l">
              <a:lnSpc>
                <a:spcPct val="170000"/>
              </a:lnSpc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Để tối ưu hóa, dữ liệu các lớp học sẽ được phân tán tương ứng với các cơ sở</a:t>
            </a:r>
          </a:p>
          <a:p>
            <a:pPr algn="l">
              <a:lnSpc>
                <a:spcPct val="170000"/>
              </a:lnSpc>
            </a:pPr>
            <a:r>
              <a:rPr lang="en-US" sz="18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Bài toán đặt ra: 1 ứng dụng trung tâm truy xuất đến tất cả lớp học mặc dù thông tin lớp học sẽ được phân tán ở nhiều cơ sở khác nhau</a:t>
            </a:r>
          </a:p>
        </p:txBody>
      </p:sp>
    </p:spTree>
    <p:extLst>
      <p:ext uri="{BB962C8B-B14F-4D97-AF65-F5344CB8AC3E}">
        <p14:creationId xmlns:p14="http://schemas.microsoft.com/office/powerpoint/2010/main" val="32488099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6845DD-3EE1-4DA2-AD40-E7B56F7E262F}"/>
              </a:ext>
            </a:extLst>
          </p:cNvPr>
          <p:cNvSpPr txBox="1"/>
          <p:nvPr/>
        </p:nvSpPr>
        <p:spPr>
          <a:xfrm>
            <a:off x="-350520" y="1232705"/>
            <a:ext cx="9144000" cy="228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Chi Tiết:</a:t>
            </a:r>
            <a:endParaRPr lang="en-US" sz="1600">
              <a:effectLst/>
              <a:latin typeface="#9Slide03 Montserrat Medium" panose="00000600000000000000" pitchFamily="2" charset="-9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Tạo 3 node chứa dữ liệu của các lớp học và môn học: </a:t>
            </a:r>
            <a:endParaRPr lang="en-US" sz="1600">
              <a:effectLst/>
              <a:latin typeface="#9Slide03 Montserrat Medium" panose="00000600000000000000" pitchFamily="2" charset="-9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+ Node A sẽ được phân phối dữ liệu của các lớp học được dạy ở cơ sở A.</a:t>
            </a:r>
            <a:endParaRPr lang="en-US" sz="1600">
              <a:effectLst/>
              <a:latin typeface="#9Slide03 Montserrat Medium" panose="00000600000000000000" pitchFamily="2" charset="-9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+ Node B sẽ được phân phối dữ liệu của các lớp học được dạy ở cơ sở B.</a:t>
            </a:r>
            <a:endParaRPr lang="en-US" sz="1600">
              <a:effectLst/>
              <a:latin typeface="#9Slide03 Montserrat Medium" panose="00000600000000000000" pitchFamily="2" charset="-9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+ Node C sẽ truy xuất đến dữ liệu của A và B</a:t>
            </a:r>
            <a:endParaRPr lang="en-US" sz="1600">
              <a:effectLst/>
              <a:latin typeface="#9Slide03 Montserrat Medium" panose="00000600000000000000" pitchFamily="2" charset="-9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362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94;p88">
            <a:extLst>
              <a:ext uri="{FF2B5EF4-FFF2-40B4-BE49-F238E27FC236}">
                <a16:creationId xmlns:a16="http://schemas.microsoft.com/office/drawing/2014/main" id="{03F2DE26-257E-48FE-B31C-13EF249DC1BB}"/>
              </a:ext>
            </a:extLst>
          </p:cNvPr>
          <p:cNvSpPr txBox="1">
            <a:spLocks/>
          </p:cNvSpPr>
          <p:nvPr/>
        </p:nvSpPr>
        <p:spPr>
          <a:xfrm>
            <a:off x="1977394" y="634710"/>
            <a:ext cx="5189212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70000"/>
              </a:lnSpc>
            </a:pPr>
            <a:endParaRPr lang="en-US" sz="20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classID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className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beginDate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finalDate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location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room</a:t>
            </a:r>
          </a:p>
          <a:p>
            <a:pPr>
              <a:lnSpc>
                <a:spcPct val="17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site: Mã cớ sở, địa điểm lớp học diễn ra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129" y="57150"/>
            <a:ext cx="4411755" cy="677078"/>
          </a:xfr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BUCKET: ClassDetails</a:t>
            </a:r>
          </a:p>
        </p:txBody>
      </p:sp>
    </p:spTree>
    <p:extLst>
      <p:ext uri="{BB962C8B-B14F-4D97-AF65-F5344CB8AC3E}">
        <p14:creationId xmlns:p14="http://schemas.microsoft.com/office/powerpoint/2010/main" val="14209883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58A7F2-B463-4C85-8C47-4B46B0DD8D3A}"/>
              </a:ext>
            </a:extLst>
          </p:cNvPr>
          <p:cNvSpPr/>
          <p:nvPr/>
        </p:nvSpPr>
        <p:spPr>
          <a:xfrm>
            <a:off x="0" y="0"/>
            <a:ext cx="9144000" cy="12001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67;p58">
            <a:extLst>
              <a:ext uri="{FF2B5EF4-FFF2-40B4-BE49-F238E27FC236}">
                <a16:creationId xmlns:a16="http://schemas.microsoft.com/office/drawing/2014/main" id="{21F56E53-A3F3-4045-A59A-E0D241368028}"/>
              </a:ext>
            </a:extLst>
          </p:cNvPr>
          <p:cNvSpPr txBox="1">
            <a:spLocks/>
          </p:cNvSpPr>
          <p:nvPr/>
        </p:nvSpPr>
        <p:spPr>
          <a:xfrm>
            <a:off x="1358717" y="285750"/>
            <a:ext cx="2451283" cy="738633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err="1">
                <a:solidFill>
                  <a:schemeClr val="bg1"/>
                </a:solidFill>
                <a:latin typeface="#9Slide04 Playfair Display Bold"/>
              </a:rPr>
              <a:t>Tổng</a:t>
            </a:r>
            <a:r>
              <a:rPr lang="en-US" sz="3600">
                <a:solidFill>
                  <a:schemeClr val="bg1"/>
                </a:solidFill>
                <a:latin typeface="#9Slide04 Playfair Display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#9Slide04 Playfair Display Bold"/>
              </a:rPr>
              <a:t>quan</a:t>
            </a:r>
            <a:endParaRPr lang="en-US" sz="3600" err="1">
              <a:solidFill>
                <a:schemeClr val="bg1"/>
              </a:solidFill>
              <a:latin typeface="#9Slide04 Playfair Display Bold" panose="00000800000000000000" pitchFamily="2" charset="-93"/>
            </a:endParaRPr>
          </a:p>
        </p:txBody>
      </p:sp>
      <p:sp>
        <p:nvSpPr>
          <p:cNvPr id="13" name="Google Shape;367;p58">
            <a:extLst>
              <a:ext uri="{FF2B5EF4-FFF2-40B4-BE49-F238E27FC236}">
                <a16:creationId xmlns:a16="http://schemas.microsoft.com/office/drawing/2014/main" id="{B5E39B19-C65B-4FC3-B16C-A7A7802B71D9}"/>
              </a:ext>
            </a:extLst>
          </p:cNvPr>
          <p:cNvSpPr txBox="1">
            <a:spLocks/>
          </p:cNvSpPr>
          <p:nvPr/>
        </p:nvSpPr>
        <p:spPr>
          <a:xfrm>
            <a:off x="533400" y="-215592"/>
            <a:ext cx="854691" cy="1415742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>
                <a:solidFill>
                  <a:schemeClr val="bg1"/>
                </a:solidFill>
                <a:latin typeface="#9Slide04 Playfair Display Bold" panose="00000800000000000000" pitchFamily="2" charset="-93"/>
              </a:rPr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B5463-2B48-4D82-9A20-063147247A4C}"/>
              </a:ext>
            </a:extLst>
          </p:cNvPr>
          <p:cNvSpPr txBox="1"/>
          <p:nvPr/>
        </p:nvSpPr>
        <p:spPr>
          <a:xfrm>
            <a:off x="228600" y="1809750"/>
            <a:ext cx="8584929" cy="2830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82000"/>
              </a:lnSpc>
              <a:buFont typeface="Wingdings" panose="05000000000000000000" pitchFamily="2" charset="2"/>
              <a:buChar char="§"/>
            </a:pP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Mã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nguồn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mở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,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phân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tán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,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cơ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sở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dữ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liệu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JSON.</a:t>
            </a:r>
          </a:p>
          <a:p>
            <a:pPr marL="285750" indent="-285750">
              <a:lnSpc>
                <a:spcPct val="182000"/>
              </a:lnSpc>
              <a:buFont typeface="Wingdings" panose="05000000000000000000" pitchFamily="2" charset="2"/>
              <a:buChar char="§"/>
            </a:pP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Nó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lưu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trữ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dữ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liệu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dưới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dạng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các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mục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,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mỗi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mục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có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một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khóa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(key)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và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một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giá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trị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(value)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lnSpc>
                <a:spcPct val="182000"/>
              </a:lnSpc>
              <a:buFont typeface="Wingdings" panose="05000000000000000000" pitchFamily="2" charset="2"/>
              <a:buChar char="§"/>
            </a:pP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Cung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cấp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dịch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vụ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mạnh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mẽ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để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truy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vấn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và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lập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chỉ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mục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/>
              </a:rPr>
              <a:t>bằng</a:t>
            </a:r>
            <a:r>
              <a:rPr lang="en-US" sz="2000" spc="20">
                <a:solidFill>
                  <a:schemeClr val="accent1"/>
                </a:solidFill>
                <a:latin typeface="#9Slide03 Montserrat"/>
              </a:rPr>
              <a:t> SQL++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94;p88">
            <a:extLst>
              <a:ext uri="{FF2B5EF4-FFF2-40B4-BE49-F238E27FC236}">
                <a16:creationId xmlns:a16="http://schemas.microsoft.com/office/drawing/2014/main" id="{03F2DE26-257E-48FE-B31C-13EF249DC1BB}"/>
              </a:ext>
            </a:extLst>
          </p:cNvPr>
          <p:cNvSpPr txBox="1">
            <a:spLocks/>
          </p:cNvSpPr>
          <p:nvPr/>
        </p:nvSpPr>
        <p:spPr>
          <a:xfrm>
            <a:off x="1351582" y="885526"/>
            <a:ext cx="6440835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Computer A (node A) – IP: 26.192.173.199</a:t>
            </a:r>
          </a:p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Computer B (node B) – IP: 26.121.249.103</a:t>
            </a:r>
          </a:p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Computer C (node C) – IP: 26.173.173.157</a:t>
            </a:r>
          </a:p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Turn off fire wall in all node</a:t>
            </a:r>
          </a:p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Node C will be an initial node and have a Bucket</a:t>
            </a:r>
          </a:p>
          <a:p>
            <a:pPr>
              <a:lnSpc>
                <a:spcPct val="200000"/>
              </a:lnSpc>
            </a:pP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Node A and B will be a new node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20473" y="57150"/>
            <a:ext cx="1903055" cy="677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Chuẩn bị</a:t>
            </a:r>
          </a:p>
        </p:txBody>
      </p:sp>
    </p:spTree>
    <p:extLst>
      <p:ext uri="{BB962C8B-B14F-4D97-AF65-F5344CB8AC3E}">
        <p14:creationId xmlns:p14="http://schemas.microsoft.com/office/powerpoint/2010/main" val="2434532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4616" y="57150"/>
            <a:ext cx="2898520" cy="615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1. Config Node C</a:t>
            </a:r>
          </a:p>
        </p:txBody>
      </p:sp>
      <p:sp>
        <p:nvSpPr>
          <p:cNvPr id="5" name="Google Shape;571;p74">
            <a:extLst>
              <a:ext uri="{FF2B5EF4-FFF2-40B4-BE49-F238E27FC236}">
                <a16:creationId xmlns:a16="http://schemas.microsoft.com/office/drawing/2014/main" id="{FBEF46C2-454B-4B51-9957-F604D2EEEB8C}"/>
              </a:ext>
            </a:extLst>
          </p:cNvPr>
          <p:cNvSpPr txBox="1">
            <a:spLocks/>
          </p:cNvSpPr>
          <p:nvPr/>
        </p:nvSpPr>
        <p:spPr>
          <a:xfrm>
            <a:off x="240672" y="1013210"/>
            <a:ext cx="845820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Choose Tab Bucket -&gt; Choose "ADD BUCKET" in the top right corner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B33E53-7260-4737-A58B-27EEC8CBBAF6}"/>
              </a:ext>
            </a:extLst>
          </p:cNvPr>
          <p:cNvPicPr/>
          <p:nvPr/>
        </p:nvPicPr>
        <p:blipFill rotWithShape="1">
          <a:blip r:embed="rId2"/>
          <a:srcRect b="33269"/>
          <a:stretch/>
        </p:blipFill>
        <p:spPr bwMode="auto">
          <a:xfrm>
            <a:off x="1311917" y="1931256"/>
            <a:ext cx="6315710" cy="2370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54887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4401312" cy="615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1. Add bucket in node C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670268" y="2133013"/>
            <a:ext cx="3843648" cy="126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A add form bucket will pop up</a:t>
            </a:r>
          </a:p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-&gt; Fill out the information</a:t>
            </a:r>
          </a:p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-&gt; Click OK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69C211-1414-4057-ACD3-983E96C01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4183" y="734228"/>
            <a:ext cx="3068955" cy="4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21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0208" y="118705"/>
            <a:ext cx="4852416" cy="615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1.Add bucket inNode C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40672" y="1939284"/>
            <a:ext cx="3843648" cy="126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A add form bucket will pop up</a:t>
            </a:r>
          </a:p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-&gt; Fill out the information</a:t>
            </a:r>
          </a:p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-&gt; Click OK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69C211-1414-4057-ACD3-983E96C01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734228"/>
            <a:ext cx="3068955" cy="4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77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2. Add Scope and Collection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65056" y="853291"/>
            <a:ext cx="3843648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Choose "Scope and Collection"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A2053-1C22-463D-AC04-93D1A8A27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788" y="1516303"/>
            <a:ext cx="6332855" cy="350520"/>
          </a:xfrm>
          <a:prstGeom prst="rect">
            <a:avLst/>
          </a:prstGeom>
        </p:spPr>
      </p:pic>
      <p:sp>
        <p:nvSpPr>
          <p:cNvPr id="12" name="Google Shape;571;p74">
            <a:extLst>
              <a:ext uri="{FF2B5EF4-FFF2-40B4-BE49-F238E27FC236}">
                <a16:creationId xmlns:a16="http://schemas.microsoft.com/office/drawing/2014/main" id="{D1CE6D13-2AE8-4BA9-86B2-7470757E19A8}"/>
              </a:ext>
            </a:extLst>
          </p:cNvPr>
          <p:cNvSpPr txBox="1">
            <a:spLocks/>
          </p:cNvSpPr>
          <p:nvPr/>
        </p:nvSpPr>
        <p:spPr>
          <a:xfrm>
            <a:off x="265056" y="2027016"/>
            <a:ext cx="6038208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List of Scopes will be shown -&gt; Choose "ADD SCOPE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220EFCA-6203-4CAC-B450-F98774DB8D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788" y="2856738"/>
            <a:ext cx="581406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00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2. Add Scope and Collection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65056" y="853291"/>
            <a:ext cx="8598528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Choos Bucket and fill out the name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1EE64-9E76-4ED5-B9B9-4548AB908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056" y="1516303"/>
            <a:ext cx="558228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600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2. Add Scope and Collection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65056" y="853291"/>
            <a:ext cx="8598528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Scope </a:t>
            </a:r>
            <a:r>
              <a:rPr lang="en-US" sz="1800" err="1">
                <a:solidFill>
                  <a:schemeClr val="tx1"/>
                </a:solidFill>
                <a:latin typeface="#9Slide03 Montserrat" panose="00000500000000000000" pitchFamily="2" charset="-93"/>
              </a:rPr>
              <a:t>classScope</a:t>
            </a: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 was </a:t>
            </a:r>
            <a:r>
              <a:rPr lang="en-US" sz="1800" err="1">
                <a:solidFill>
                  <a:schemeClr val="tx1"/>
                </a:solidFill>
                <a:latin typeface="#9Slide03 Montserrat" panose="00000500000000000000" pitchFamily="2" charset="-93"/>
              </a:rPr>
              <a:t>addes</a:t>
            </a: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 successfully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1EE64-9E76-4ED5-B9B9-4548AB908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056" y="1516303"/>
            <a:ext cx="558228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5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2. Add Scope and Collection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49816" y="853291"/>
            <a:ext cx="8878944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Choose "Add Collection" -&gt; Fill out the name of collection( ex: classIno)-&gt;Save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863AA1-8D54-4221-936E-359FA08C6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1310" y="1848802"/>
            <a:ext cx="55346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07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92760" y="11953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6" name="Google Shape;571;p74">
            <a:extLst>
              <a:ext uri="{FF2B5EF4-FFF2-40B4-BE49-F238E27FC236}">
                <a16:creationId xmlns:a16="http://schemas.microsoft.com/office/drawing/2014/main" id="{FEE8B2B8-021D-4CDD-AC2B-49A0A4F2B4DB}"/>
              </a:ext>
            </a:extLst>
          </p:cNvPr>
          <p:cNvSpPr txBox="1">
            <a:spLocks/>
          </p:cNvSpPr>
          <p:nvPr/>
        </p:nvSpPr>
        <p:spPr>
          <a:xfrm>
            <a:off x="249816" y="838051"/>
            <a:ext cx="8878944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" panose="00000500000000000000" pitchFamily="2" charset="-93"/>
              </a:rPr>
              <a:t>Check the connection between node A and C, node B and C</a:t>
            </a:r>
            <a:endParaRPr lang="vi-VN" sz="1800">
              <a:solidFill>
                <a:schemeClr val="tx1"/>
              </a:solidFill>
              <a:latin typeface="#9Slide03 Montserrat" panose="00000500000000000000" pitchFamily="2" charset="-93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86BF2F-A3B1-4A1B-93D6-3D260D276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8593" y="1398025"/>
            <a:ext cx="350139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895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716131"/>
            <a:ext cx="912876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600">
                <a:solidFill>
                  <a:schemeClr val="tx1"/>
                </a:solidFill>
                <a:effectLst/>
                <a:latin typeface="#9Slide03 Montserrat Medium" panose="00000600000000000000" pitchFamily="2" charset="-93"/>
                <a:ea typeface="Calibri" panose="020F0502020204030204" pitchFamily="34" charset="0"/>
                <a:cs typeface="Times New Roman" panose="02020603050405020304" pitchFamily="18" charset="0"/>
              </a:rPr>
              <a:t>Choose Tab Buckets → Choose “ADD SERVER” in the top right corner → Enter the IP of the node you want to connect (EX: 26.121.249.103 – node B) and account have admin access</a:t>
            </a:r>
          </a:p>
          <a:p>
            <a:pPr marL="0" indent="0">
              <a:lnSpc>
                <a:spcPct val="130000"/>
              </a:lnSpc>
            </a:pPr>
            <a:endParaRPr lang="vi-VN" sz="16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6B085FC-5CEB-4829-AA6A-5C95387AF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5600" y="1760378"/>
            <a:ext cx="3078480" cy="33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2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2AE1C-94A9-4106-9401-29AF4739C5DB}"/>
              </a:ext>
            </a:extLst>
          </p:cNvPr>
          <p:cNvSpPr/>
          <p:nvPr/>
        </p:nvSpPr>
        <p:spPr>
          <a:xfrm>
            <a:off x="0" y="0"/>
            <a:ext cx="35052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4294967295"/>
          </p:nvPr>
        </p:nvSpPr>
        <p:spPr>
          <a:xfrm>
            <a:off x="3613158" y="1809750"/>
            <a:ext cx="5302242" cy="1908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Nhà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phát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triển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: CouchBase Inc</a:t>
            </a:r>
          </a:p>
          <a:p>
            <a:pPr marL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Được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viết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bằng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: C++,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Errlang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, C, Go, Java</a:t>
            </a:r>
          </a:p>
          <a:p>
            <a:pPr marL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Ngày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ra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mắt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: August 2010</a:t>
            </a:r>
          </a:p>
          <a:p>
            <a:pPr marL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Phiên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</a:t>
            </a:r>
            <a:r>
              <a:rPr lang="en-US" sz="2000" spc="20" err="1">
                <a:solidFill>
                  <a:schemeClr val="accent1"/>
                </a:solidFill>
                <a:latin typeface="#9Slide03 Montserrat" panose="00000500000000000000" pitchFamily="2" charset="-93"/>
              </a:rPr>
              <a:t>bản</a:t>
            </a:r>
            <a:r>
              <a:rPr lang="en-US" sz="2000" spc="20">
                <a:solidFill>
                  <a:schemeClr val="accent1"/>
                </a:solidFill>
                <a:latin typeface="#9Slide03 Montserrat" panose="00000500000000000000" pitchFamily="2" charset="-93"/>
              </a:rPr>
              <a:t> mới nhất: 7.2.2 , 14/10/2023</a:t>
            </a:r>
            <a:endParaRPr sz="2000" spc="20">
              <a:solidFill>
                <a:schemeClr val="accent1"/>
              </a:solidFill>
              <a:latin typeface="#9Slide03 Montserrat" panose="00000500000000000000" pitchFamily="2" charset="-9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00B414-587D-4E9A-BE3E-483CB1B40A1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28650" y="1098550"/>
            <a:ext cx="2247900" cy="299720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889" r="-388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67;p58">
            <a:extLst>
              <a:ext uri="{FF2B5EF4-FFF2-40B4-BE49-F238E27FC236}">
                <a16:creationId xmlns:a16="http://schemas.microsoft.com/office/drawing/2014/main" id="{9CA411BC-EA75-4786-8CC9-E6458375CBE5}"/>
              </a:ext>
            </a:extLst>
          </p:cNvPr>
          <p:cNvSpPr txBox="1">
            <a:spLocks/>
          </p:cNvSpPr>
          <p:nvPr/>
        </p:nvSpPr>
        <p:spPr>
          <a:xfrm>
            <a:off x="3796702" y="819150"/>
            <a:ext cx="2408001" cy="64630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err="1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Về</a:t>
            </a:r>
            <a:r>
              <a:rPr lang="en-US" sz="3000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 </a:t>
            </a:r>
            <a:r>
              <a:rPr lang="en-US" sz="3000" err="1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ứng</a:t>
            </a:r>
            <a:r>
              <a:rPr lang="en-US" sz="3000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 </a:t>
            </a:r>
            <a:r>
              <a:rPr lang="en-US" sz="3000" err="1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dụng</a:t>
            </a:r>
            <a:endParaRPr lang="en-US" sz="3000">
              <a:solidFill>
                <a:schemeClr val="accent1"/>
              </a:solidFill>
              <a:latin typeface="#9Slide04 Playfair Display Bold" panose="00000800000000000000" pitchFamily="2" charset="-93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E46B78-3E4D-4313-90C3-DE1E6477E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68" y="438150"/>
            <a:ext cx="1987032" cy="457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05C683-FC6E-4F80-9A1B-1B3EACD3D0A8}"/>
              </a:ext>
            </a:extLst>
          </p:cNvPr>
          <p:cNvCxnSpPr>
            <a:cxnSpLocks/>
          </p:cNvCxnSpPr>
          <p:nvPr/>
        </p:nvCxnSpPr>
        <p:spPr>
          <a:xfrm>
            <a:off x="4114800" y="1428750"/>
            <a:ext cx="16764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367;p58">
            <a:extLst>
              <a:ext uri="{FF2B5EF4-FFF2-40B4-BE49-F238E27FC236}">
                <a16:creationId xmlns:a16="http://schemas.microsoft.com/office/drawing/2014/main" id="{6931DAFF-9E16-44B7-814C-F674EDDE3278}"/>
              </a:ext>
            </a:extLst>
          </p:cNvPr>
          <p:cNvSpPr txBox="1">
            <a:spLocks/>
          </p:cNvSpPr>
          <p:nvPr/>
        </p:nvSpPr>
        <p:spPr>
          <a:xfrm>
            <a:off x="1034015" y="4132580"/>
            <a:ext cx="1683443" cy="430857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accent1"/>
                </a:solidFill>
                <a:latin typeface="#9Slide03 Montserrat" panose="00000500000000000000" pitchFamily="2" charset="-93"/>
              </a:rPr>
              <a:t>CouchBase Inc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57912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883771"/>
            <a:ext cx="912876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Add node sucssfully -&gt; start "Rebalance" -&gt; click "Rebalance" button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12" name="Picture 11" descr="A blue and white screen&#10;&#10;Description automatically generated">
            <a:extLst>
              <a:ext uri="{FF2B5EF4-FFF2-40B4-BE49-F238E27FC236}">
                <a16:creationId xmlns:a16="http://schemas.microsoft.com/office/drawing/2014/main" id="{BE23C780-3268-4059-999A-8193DABBCB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0047" y="1844041"/>
            <a:ext cx="8023906" cy="1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49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761851"/>
            <a:ext cx="912876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Add node successfully -&gt; start "Rebalance" -&gt; click "Rebalance" button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12" name="Picture 11" descr="A blue and white screen&#10;&#10;Description automatically generated">
            <a:extLst>
              <a:ext uri="{FF2B5EF4-FFF2-40B4-BE49-F238E27FC236}">
                <a16:creationId xmlns:a16="http://schemas.microsoft.com/office/drawing/2014/main" id="{BE23C780-3268-4059-999A-8193DABBCB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38881"/>
            <a:ext cx="9144000" cy="165858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539D05-6308-4330-9DF6-A64287A53B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5284" y="3486292"/>
            <a:ext cx="4236716" cy="1333514"/>
          </a:xfrm>
          <a:prstGeom prst="rect">
            <a:avLst/>
          </a:prstGeom>
        </p:spPr>
      </p:pic>
      <p:pic>
        <p:nvPicPr>
          <p:cNvPr id="8" name="Picture 7" descr="A screenshot of a message&#10;&#10;Description automatically generated">
            <a:extLst>
              <a:ext uri="{FF2B5EF4-FFF2-40B4-BE49-F238E27FC236}">
                <a16:creationId xmlns:a16="http://schemas.microsoft.com/office/drawing/2014/main" id="{9C39BC33-1B8E-4632-8FAB-2207ACADAE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67400" y="3760520"/>
            <a:ext cx="2407920" cy="69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2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761851"/>
            <a:ext cx="912876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Go to node B, this is first UI we have seen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07481EB-37F5-4A58-92EF-5E4A35CA2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880" y="1439786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55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761851"/>
            <a:ext cx="912876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After node B was addes, refresh the page -&gt; Sign in UI will be displayed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3925E34-E162-4EDE-A5BD-33B0B6F66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8280" y="1439786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684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0" y="761851"/>
            <a:ext cx="9128760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Use Full Administrator account to sign in and check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8" name="Picture 7" descr="A screenshot of a login&#10;&#10;Description automatically generated">
            <a:extLst>
              <a:ext uri="{FF2B5EF4-FFF2-40B4-BE49-F238E27FC236}">
                <a16:creationId xmlns:a16="http://schemas.microsoft.com/office/drawing/2014/main" id="{EA391BC4-BAE7-4C64-84D5-F1B4265564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5195" y="1439786"/>
            <a:ext cx="475361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501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470883" y="882118"/>
            <a:ext cx="3863528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Bucket was synced from node C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2DAE2E7-A2E1-4153-A671-FFEF00FF4AD2}"/>
              </a:ext>
            </a:extLst>
          </p:cNvPr>
          <p:cNvPicPr/>
          <p:nvPr/>
        </p:nvPicPr>
        <p:blipFill rotWithShape="1">
          <a:blip r:embed="rId2"/>
          <a:srcRect l="557" t="3992" r="-557" b="57644"/>
          <a:stretch/>
        </p:blipFill>
        <p:spPr>
          <a:xfrm>
            <a:off x="470883" y="1650033"/>
            <a:ext cx="4524314" cy="976327"/>
          </a:xfrm>
          <a:prstGeom prst="rect">
            <a:avLst/>
          </a:prstGeom>
        </p:spPr>
      </p:pic>
      <p:sp>
        <p:nvSpPr>
          <p:cNvPr id="11" name="Google Shape;571;p74">
            <a:extLst>
              <a:ext uri="{FF2B5EF4-FFF2-40B4-BE49-F238E27FC236}">
                <a16:creationId xmlns:a16="http://schemas.microsoft.com/office/drawing/2014/main" id="{A149B5E4-51DC-47C2-B62D-191595EB8CCF}"/>
              </a:ext>
            </a:extLst>
          </p:cNvPr>
          <p:cNvSpPr txBox="1">
            <a:spLocks/>
          </p:cNvSpPr>
          <p:nvPr/>
        </p:nvSpPr>
        <p:spPr>
          <a:xfrm>
            <a:off x="470883" y="2849541"/>
            <a:ext cx="2061753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And node A also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08599C3-A426-46C6-B4B5-B4BEAD19DD12}"/>
              </a:ext>
            </a:extLst>
          </p:cNvPr>
          <p:cNvPicPr/>
          <p:nvPr/>
        </p:nvPicPr>
        <p:blipFill rotWithShape="1">
          <a:blip r:embed="rId3"/>
          <a:srcRect b="61303"/>
          <a:stretch/>
        </p:blipFill>
        <p:spPr>
          <a:xfrm>
            <a:off x="470883" y="3455726"/>
            <a:ext cx="5943600" cy="12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87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851400" cy="61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Add node A and B</a:t>
            </a:r>
          </a:p>
        </p:txBody>
      </p:sp>
      <p:sp>
        <p:nvSpPr>
          <p:cNvPr id="7" name="Google Shape;571;p74">
            <a:extLst>
              <a:ext uri="{FF2B5EF4-FFF2-40B4-BE49-F238E27FC236}">
                <a16:creationId xmlns:a16="http://schemas.microsoft.com/office/drawing/2014/main" id="{6913A24E-F678-494C-BB50-9EE472592D87}"/>
              </a:ext>
            </a:extLst>
          </p:cNvPr>
          <p:cNvSpPr txBox="1">
            <a:spLocks/>
          </p:cNvSpPr>
          <p:nvPr/>
        </p:nvSpPr>
        <p:spPr>
          <a:xfrm>
            <a:off x="901481" y="882118"/>
            <a:ext cx="2746235" cy="5447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#9Slide03 Montserrat Medium" panose="00000600000000000000" pitchFamily="2" charset="-93"/>
              </a:rPr>
              <a:t>List of nodes in cluster</a:t>
            </a:r>
            <a:endParaRPr lang="vi-VN" sz="1800">
              <a:solidFill>
                <a:schemeClr val="tx1"/>
              </a:solidFill>
              <a:latin typeface="#9Slide03 Montserrat Medium" panose="00000600000000000000" pitchFamily="2" charset="-93"/>
            </a:endParaRPr>
          </a:p>
        </p:txBody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DC32EE2-70B9-4873-838B-229E07C109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481" y="2119947"/>
            <a:ext cx="6134100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57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1025" name="Picture 1875674107" descr="A screenshot of a computer&#10;&#10;Description automatically generated">
            <a:extLst>
              <a:ext uri="{FF2B5EF4-FFF2-40B4-BE49-F238E27FC236}">
                <a16:creationId xmlns:a16="http://schemas.microsoft.com/office/drawing/2014/main" id="{D3232DAC-F35E-4DB3-E7B3-0361DAC9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9574"/>
            <a:ext cx="594360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63" y="1228788"/>
            <a:ext cx="3066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Choose tab “Documents”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042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63" y="1228788"/>
            <a:ext cx="4132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Choose</a:t>
            </a:r>
            <a:r>
              <a:rPr lang="en-US" altLang="en-US" sz="1800">
                <a:solidFill>
                  <a:schemeClr val="tx1"/>
                </a:solidFill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 “Import” in the middle top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E12767-A4B1-998C-AE73-ECFD8D94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3259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514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038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63" y="1228788"/>
            <a:ext cx="4132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Choose</a:t>
            </a:r>
            <a:r>
              <a:rPr lang="en-US" altLang="en-US" sz="1800">
                <a:solidFill>
                  <a:schemeClr val="tx1"/>
                </a:solidFill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 “Import” in the middle top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E12767-A4B1-998C-AE73-ECFD8D94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3259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30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DE902D-FC98-44BE-8129-5E5F8FBB1C8D}"/>
              </a:ext>
            </a:extLst>
          </p:cNvPr>
          <p:cNvSpPr/>
          <p:nvPr/>
        </p:nvSpPr>
        <p:spPr>
          <a:xfrm>
            <a:off x="228589" y="309325"/>
            <a:ext cx="86868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Google Shape;515;p71">
            <a:extLst>
              <a:ext uri="{FF2B5EF4-FFF2-40B4-BE49-F238E27FC236}">
                <a16:creationId xmlns:a16="http://schemas.microsoft.com/office/drawing/2014/main" id="{18AC6C02-5EE5-449D-99C6-60B0ABEF3891}"/>
              </a:ext>
            </a:extLst>
          </p:cNvPr>
          <p:cNvSpPr txBox="1">
            <a:spLocks/>
          </p:cNvSpPr>
          <p:nvPr/>
        </p:nvSpPr>
        <p:spPr>
          <a:xfrm>
            <a:off x="838200" y="3192958"/>
            <a:ext cx="2412810" cy="874055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err="1">
                <a:latin typeface="#9Slide03 Montserrat" panose="00000500000000000000" pitchFamily="2" charset="-93"/>
              </a:rPr>
              <a:t>Khóa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độc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nhất</a:t>
            </a:r>
            <a:endParaRPr lang="en-US" sz="1600">
              <a:latin typeface="#9Slide03 Montserrat" panose="00000500000000000000" pitchFamily="2" charset="-93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err="1">
                <a:latin typeface="#9Slide03 Montserrat" panose="00000500000000000000" pitchFamily="2" charset="-93"/>
              </a:rPr>
              <a:t>Không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thể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thay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đổi</a:t>
            </a:r>
            <a:endParaRPr lang="en-US" sz="1600">
              <a:latin typeface="#9Slide03 Montserrat" panose="00000500000000000000" pitchFamily="2" charset="-93"/>
            </a:endParaRPr>
          </a:p>
        </p:txBody>
      </p:sp>
      <p:sp>
        <p:nvSpPr>
          <p:cNvPr id="5" name="Google Shape;516;p71">
            <a:extLst>
              <a:ext uri="{FF2B5EF4-FFF2-40B4-BE49-F238E27FC236}">
                <a16:creationId xmlns:a16="http://schemas.microsoft.com/office/drawing/2014/main" id="{5D23F029-F868-4AA6-9AD0-422A3D479C8A}"/>
              </a:ext>
            </a:extLst>
          </p:cNvPr>
          <p:cNvSpPr txBox="1">
            <a:spLocks/>
          </p:cNvSpPr>
          <p:nvPr/>
        </p:nvSpPr>
        <p:spPr>
          <a:xfrm>
            <a:off x="5776299" y="2256357"/>
            <a:ext cx="986137" cy="553968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#9Slide04 Playfair Display Bold" panose="00000800000000000000" pitchFamily="2" charset="-93"/>
              </a:rPr>
              <a:t>Value</a:t>
            </a:r>
          </a:p>
        </p:txBody>
      </p:sp>
      <p:sp>
        <p:nvSpPr>
          <p:cNvPr id="6" name="Google Shape;517;p71">
            <a:extLst>
              <a:ext uri="{FF2B5EF4-FFF2-40B4-BE49-F238E27FC236}">
                <a16:creationId xmlns:a16="http://schemas.microsoft.com/office/drawing/2014/main" id="{67A1AF5E-6853-412C-B4E6-167AF76F6B04}"/>
              </a:ext>
            </a:extLst>
          </p:cNvPr>
          <p:cNvSpPr txBox="1">
            <a:spLocks/>
          </p:cNvSpPr>
          <p:nvPr/>
        </p:nvSpPr>
        <p:spPr>
          <a:xfrm>
            <a:off x="4055475" y="3065675"/>
            <a:ext cx="4674188" cy="156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1600" err="1">
                <a:latin typeface="#9Slide03 Montserrat" panose="00000500000000000000" pitchFamily="2" charset="-93"/>
              </a:rPr>
              <a:t>Kích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thước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nhỏ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nhất</a:t>
            </a:r>
            <a:r>
              <a:rPr lang="en-US" sz="1600">
                <a:latin typeface="#9Slide03 Montserrat" panose="00000500000000000000" pitchFamily="2" charset="-93"/>
              </a:rPr>
              <a:t>: 20MiB, có </a:t>
            </a:r>
            <a:r>
              <a:rPr lang="en-US" sz="1600" err="1">
                <a:latin typeface="#9Slide03 Montserrat" panose="00000500000000000000" pitchFamily="2" charset="-93"/>
              </a:rPr>
              <a:t>thể</a:t>
            </a:r>
            <a:r>
              <a:rPr lang="en-US" sz="1600">
                <a:latin typeface="#9Slide03 Montserrat" panose="00000500000000000000" pitchFamily="2" charset="-93"/>
              </a:rPr>
              <a:t> là: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latin typeface="#9Slide03 Montserrat" panose="00000500000000000000" pitchFamily="2" charset="-93"/>
              </a:rPr>
              <a:t>Binary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>
                <a:latin typeface="#9Slide03 Montserrat" panose="00000500000000000000" pitchFamily="2" charset="-93"/>
              </a:rPr>
              <a:t>JSON(Document): bao </a:t>
            </a:r>
            <a:r>
              <a:rPr lang="en-US" sz="1600" err="1">
                <a:latin typeface="#9Slide03 Montserrat" panose="00000500000000000000" pitchFamily="2" charset="-93"/>
              </a:rPr>
              <a:t>gồm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các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thuộc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tính</a:t>
            </a:r>
            <a:r>
              <a:rPr lang="en-US" sz="1600">
                <a:latin typeface="#9Slide03 Montserrat" panose="00000500000000000000" pitchFamily="2" charset="-93"/>
              </a:rPr>
              <a:t> có </a:t>
            </a:r>
            <a:r>
              <a:rPr lang="en-US" sz="1600" err="1">
                <a:latin typeface="#9Slide03 Montserrat" panose="00000500000000000000" pitchFamily="2" charset="-93"/>
              </a:rPr>
              <a:t>giá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trị</a:t>
            </a:r>
            <a:r>
              <a:rPr lang="en-US" sz="1600">
                <a:latin typeface="#9Slide03 Montserrat" panose="00000500000000000000" pitchFamily="2" charset="-93"/>
              </a:rPr>
              <a:t> </a:t>
            </a:r>
            <a:r>
              <a:rPr lang="en-US" sz="1600" err="1">
                <a:latin typeface="#9Slide03 Montserrat" panose="00000500000000000000" pitchFamily="2" charset="-93"/>
              </a:rPr>
              <a:t>riêng</a:t>
            </a:r>
            <a:endParaRPr lang="en-US" sz="1600">
              <a:latin typeface="#9Slide03 Montserrat" panose="00000500000000000000" pitchFamily="2" charset="-93"/>
            </a:endParaRPr>
          </a:p>
        </p:txBody>
      </p:sp>
      <p:sp>
        <p:nvSpPr>
          <p:cNvPr id="7" name="Google Shape;513;p71">
            <a:extLst>
              <a:ext uri="{FF2B5EF4-FFF2-40B4-BE49-F238E27FC236}">
                <a16:creationId xmlns:a16="http://schemas.microsoft.com/office/drawing/2014/main" id="{51A5D478-4D22-4060-85B0-D7DA0B0E944E}"/>
              </a:ext>
            </a:extLst>
          </p:cNvPr>
          <p:cNvSpPr txBox="1">
            <a:spLocks/>
          </p:cNvSpPr>
          <p:nvPr/>
        </p:nvSpPr>
        <p:spPr>
          <a:xfrm>
            <a:off x="261369" y="1636782"/>
            <a:ext cx="8621241" cy="55396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400" err="1">
                <a:latin typeface="#9Slide04 Playfair Display Bold" panose="00000800000000000000" pitchFamily="2" charset="-93"/>
              </a:rPr>
              <a:t>CouchBase</a:t>
            </a:r>
            <a:r>
              <a:rPr lang="vi-VN" sz="2400">
                <a:latin typeface="#9Slide04 Playfair Display Bold" panose="00000800000000000000" pitchFamily="2" charset="-93"/>
              </a:rPr>
              <a:t> lưu dữ liệu dưới dạng các mục, có khóa và giá trị</a:t>
            </a:r>
            <a:endParaRPr lang="en-US" sz="2400">
              <a:latin typeface="#9Slide04 Playfair Display Bold" panose="00000800000000000000" pitchFamily="2" charset="-93"/>
            </a:endParaRPr>
          </a:p>
        </p:txBody>
      </p:sp>
      <p:sp>
        <p:nvSpPr>
          <p:cNvPr id="8" name="Google Shape;514;p71">
            <a:extLst>
              <a:ext uri="{FF2B5EF4-FFF2-40B4-BE49-F238E27FC236}">
                <a16:creationId xmlns:a16="http://schemas.microsoft.com/office/drawing/2014/main" id="{1BB6910D-8C37-4A02-85E9-93ECA808A658}"/>
              </a:ext>
            </a:extLst>
          </p:cNvPr>
          <p:cNvSpPr txBox="1">
            <a:spLocks/>
          </p:cNvSpPr>
          <p:nvPr/>
        </p:nvSpPr>
        <p:spPr>
          <a:xfrm>
            <a:off x="1373603" y="2383640"/>
            <a:ext cx="1342005" cy="553968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#9Slide04 Playfair Display Bold" panose="00000800000000000000" pitchFamily="2" charset="-93"/>
              </a:rPr>
              <a:t>Key( ID)</a:t>
            </a:r>
          </a:p>
        </p:txBody>
      </p:sp>
      <p:cxnSp>
        <p:nvCxnSpPr>
          <p:cNvPr id="9" name="Google Shape;518;p71">
            <a:extLst>
              <a:ext uri="{FF2B5EF4-FFF2-40B4-BE49-F238E27FC236}">
                <a16:creationId xmlns:a16="http://schemas.microsoft.com/office/drawing/2014/main" id="{FF2C4F7C-E722-46A5-B937-96B175A09086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47667" y="2937608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519;p71">
            <a:extLst>
              <a:ext uri="{FF2B5EF4-FFF2-40B4-BE49-F238E27FC236}">
                <a16:creationId xmlns:a16="http://schemas.microsoft.com/office/drawing/2014/main" id="{C5C2E8FB-FCC8-48C1-8F00-73BD944F033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22906" y="306288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67;p58">
            <a:extLst>
              <a:ext uri="{FF2B5EF4-FFF2-40B4-BE49-F238E27FC236}">
                <a16:creationId xmlns:a16="http://schemas.microsoft.com/office/drawing/2014/main" id="{BE066C40-CDC1-4A55-A23E-923E09D75ED0}"/>
              </a:ext>
            </a:extLst>
          </p:cNvPr>
          <p:cNvSpPr txBox="1">
            <a:spLocks/>
          </p:cNvSpPr>
          <p:nvPr/>
        </p:nvSpPr>
        <p:spPr>
          <a:xfrm>
            <a:off x="1330667" y="460941"/>
            <a:ext cx="3546133" cy="738633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Mô hình dữ liệu</a:t>
            </a:r>
            <a:endParaRPr lang="en-US" sz="3600" err="1">
              <a:solidFill>
                <a:schemeClr val="accent1"/>
              </a:solidFill>
              <a:latin typeface="#9Slide04 Playfair Display Bold" panose="00000800000000000000" pitchFamily="2" charset="-93"/>
            </a:endParaRPr>
          </a:p>
        </p:txBody>
      </p:sp>
      <p:sp>
        <p:nvSpPr>
          <p:cNvPr id="13" name="Google Shape;367;p58">
            <a:extLst>
              <a:ext uri="{FF2B5EF4-FFF2-40B4-BE49-F238E27FC236}">
                <a16:creationId xmlns:a16="http://schemas.microsoft.com/office/drawing/2014/main" id="{C66862D8-E177-40BC-8BBD-55DFFC11C7E7}"/>
              </a:ext>
            </a:extLst>
          </p:cNvPr>
          <p:cNvSpPr txBox="1">
            <a:spLocks/>
          </p:cNvSpPr>
          <p:nvPr/>
        </p:nvSpPr>
        <p:spPr>
          <a:xfrm>
            <a:off x="321748" y="-40401"/>
            <a:ext cx="998961" cy="1415742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>
                <a:solidFill>
                  <a:schemeClr val="accent1"/>
                </a:solidFill>
                <a:latin typeface="#9Slide04 Playfair Display Bold" panose="00000800000000000000" pitchFamily="2" charset="-93"/>
              </a:rPr>
              <a:t>2.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2ED50-5F0D-4733-9578-9A26674A1369}"/>
              </a:ext>
            </a:extLst>
          </p:cNvPr>
          <p:cNvCxnSpPr/>
          <p:nvPr/>
        </p:nvCxnSpPr>
        <p:spPr>
          <a:xfrm>
            <a:off x="261369" y="1199574"/>
            <a:ext cx="4615431" cy="0"/>
          </a:xfrm>
          <a:prstGeom prst="line">
            <a:avLst/>
          </a:prstGeom>
          <a:ln w="28575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1618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63" y="1228788"/>
            <a:ext cx="41537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Click</a:t>
            </a:r>
            <a:r>
              <a:rPr lang="en-US" altLang="en-US" sz="1800">
                <a:solidFill>
                  <a:schemeClr val="tx1"/>
                </a:solidFill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 “Select File to Import” button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5008E2A-8431-C834-94F3-DEB740AE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26" y="163259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1902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64" y="1131027"/>
            <a:ext cx="7638759" cy="13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Choose file type and bucket.scope.collection </a:t>
            </a:r>
            <a:b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→ Then click “import data” button in the bottom middle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93451C-0799-A7BB-4F44-BE477F42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70" y="1990725"/>
            <a:ext cx="553466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6836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90" y="1159389"/>
            <a:ext cx="8792310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Back to tab Document to check the data → data was imported successfully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6D7CE0-7D2A-5083-1B8F-3630B66A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3548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33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Do the same on node B → Check the 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C52E60-F5B1-CD39-1652-E6487737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3548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908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Do the same on node B → Check the 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C52E60-F5B1-CD39-1652-E6487737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3548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83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3.1. 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Import document from node A and B: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Check the data on node 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2939C9-838B-8AA1-A468-5FF60384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32595"/>
            <a:ext cx="5816600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20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We will query on node 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0193C1-A843-DF4F-C247-FC159341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990712"/>
            <a:ext cx="553720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90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We will query on node 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0193C1-A843-DF4F-C247-FC159341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990712"/>
            <a:ext cx="553720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6307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Create Index at first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435677-4D61-482F-EF32-B01266F1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2096936"/>
            <a:ext cx="530606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87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Create Index at first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B37568-3E65-E8C4-652B-1295FEBE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946307"/>
            <a:ext cx="5760720" cy="19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1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9531B8-1EDA-4641-8F0C-544550B7DC2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13225" y="666750"/>
            <a:ext cx="7717500" cy="2455200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584" b="-8584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630;p79">
            <a:extLst>
              <a:ext uri="{FF2B5EF4-FFF2-40B4-BE49-F238E27FC236}">
                <a16:creationId xmlns:a16="http://schemas.microsoft.com/office/drawing/2014/main" id="{10076D4D-E891-4987-A20F-196A300F4669}"/>
              </a:ext>
            </a:extLst>
          </p:cNvPr>
          <p:cNvSpPr txBox="1">
            <a:spLocks/>
          </p:cNvSpPr>
          <p:nvPr/>
        </p:nvSpPr>
        <p:spPr>
          <a:xfrm flipH="1">
            <a:off x="3695674" y="3252865"/>
            <a:ext cx="4152925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>
                <a:latin typeface="#9Slide03 Montserrat" panose="00000500000000000000" pitchFamily="2" charset="-93"/>
              </a:rPr>
              <a:t>P</a:t>
            </a:r>
            <a:r>
              <a:rPr lang="vi-VN">
                <a:latin typeface="#9Slide03 Montserrat" panose="00000500000000000000" pitchFamily="2" charset="-93"/>
              </a:rPr>
              <a:t>hần nằm bên trong của </a:t>
            </a:r>
            <a:r>
              <a:rPr lang="en-US">
                <a:latin typeface="#9Slide03 Montserrat" panose="00000500000000000000" pitchFamily="2" charset="-93"/>
              </a:rPr>
              <a:t>document</a:t>
            </a:r>
            <a:r>
              <a:rPr lang="vi-VN">
                <a:latin typeface="#9Slide03 Montserrat" panose="00000500000000000000" pitchFamily="2" charset="-93"/>
              </a:rPr>
              <a:t> JSON. Được đề cập đến bằng một đường dẫn, chỉ định các thuộc tính và vị trí trong mảng</a:t>
            </a:r>
            <a:endParaRPr lang="en-US">
              <a:latin typeface="#9Slide03 Montserrat" panose="00000500000000000000" pitchFamily="2" charset="-93"/>
            </a:endParaRPr>
          </a:p>
        </p:txBody>
      </p:sp>
      <p:sp>
        <p:nvSpPr>
          <p:cNvPr id="3" name="Google Shape;631;p79">
            <a:extLst>
              <a:ext uri="{FF2B5EF4-FFF2-40B4-BE49-F238E27FC236}">
                <a16:creationId xmlns:a16="http://schemas.microsoft.com/office/drawing/2014/main" id="{65637B31-7F2A-4580-8EF1-B252D996C729}"/>
              </a:ext>
            </a:extLst>
          </p:cNvPr>
          <p:cNvSpPr txBox="1">
            <a:spLocks/>
          </p:cNvSpPr>
          <p:nvPr/>
        </p:nvSpPr>
        <p:spPr>
          <a:xfrm flipH="1">
            <a:off x="1714475" y="3511559"/>
            <a:ext cx="2116255" cy="492412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>
                <a:latin typeface="#9Slide04 Playfair Display Bold" panose="00000800000000000000" pitchFamily="2" charset="-93"/>
              </a:rPr>
              <a:t>Sub-Documents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90B58-11F9-4D7F-A92F-616071285560}"/>
              </a:ext>
            </a:extLst>
          </p:cNvPr>
          <p:cNvSpPr/>
          <p:nvPr/>
        </p:nvSpPr>
        <p:spPr>
          <a:xfrm>
            <a:off x="0" y="0"/>
            <a:ext cx="9144000" cy="6499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391B9-FDCB-4475-A6E7-85CBBC01C1FC}"/>
              </a:ext>
            </a:extLst>
          </p:cNvPr>
          <p:cNvSpPr/>
          <p:nvPr/>
        </p:nvSpPr>
        <p:spPr>
          <a:xfrm>
            <a:off x="-25" y="4447025"/>
            <a:ext cx="9144000" cy="69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67;p58">
            <a:extLst>
              <a:ext uri="{FF2B5EF4-FFF2-40B4-BE49-F238E27FC236}">
                <a16:creationId xmlns:a16="http://schemas.microsoft.com/office/drawing/2014/main" id="{04899826-88BA-42A5-9C4B-64FAF918D4AD}"/>
              </a:ext>
            </a:extLst>
          </p:cNvPr>
          <p:cNvSpPr txBox="1">
            <a:spLocks/>
          </p:cNvSpPr>
          <p:nvPr/>
        </p:nvSpPr>
        <p:spPr>
          <a:xfrm>
            <a:off x="2532036" y="4449666"/>
            <a:ext cx="4079934" cy="67707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chemeClr val="tx1"/>
                </a:solidFill>
                <a:latin typeface="#9Slide04 Playfair Display Bold" panose="00000800000000000000" pitchFamily="2" charset="-93"/>
              </a:rPr>
              <a:t>Document Structure</a:t>
            </a:r>
          </a:p>
        </p:txBody>
      </p:sp>
    </p:spTree>
    <p:extLst>
      <p:ext uri="{BB962C8B-B14F-4D97-AF65-F5344CB8AC3E}">
        <p14:creationId xmlns:p14="http://schemas.microsoft.com/office/powerpoint/2010/main" val="286386120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</a:rPr>
              <a:t>Try again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1F0EF9-C80A-EF83-6EB4-E3ADE38F6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08" y="1569857"/>
            <a:ext cx="5979795" cy="33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0381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D9BD06-FFEA-4765-82AD-C5EE946ECC6C}"/>
              </a:ext>
            </a:extLst>
          </p:cNvPr>
          <p:cNvSpPr/>
          <p:nvPr/>
        </p:nvSpPr>
        <p:spPr>
          <a:xfrm>
            <a:off x="0" y="0"/>
            <a:ext cx="9144000" cy="734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56535-9867-4B43-A9CD-5E5E72BA0D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5507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4 Playfair Display Bold" panose="00000800000000000000" pitchFamily="2" charset="-93"/>
              </a:rPr>
              <a:t>3. Import document and query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7AD69C-E0D2-C0A8-DD57-D2029E85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962" y="745173"/>
            <a:ext cx="5437162" cy="8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3.2. Query data</a:t>
            </a:r>
            <a:r>
              <a:rPr lang="vi-VN" sz="1800">
                <a:effectLst/>
                <a:latin typeface="#9Slide03 Montserrat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#9Slide03 Montserrat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#9Slide03 Montserrat" panose="020B060402020202020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6DFF98-0EC5-F4BE-AA2A-9BA8C186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47445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E3AE75-9E89-A328-EC7E-245D6FD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6" y="1111133"/>
            <a:ext cx="5683349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#9Slide03 Montserrat" panose="020B0604020202020204" charset="0"/>
              </a:rPr>
              <a:t>Result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6CAFBF-6040-60B4-A59A-769BA23C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95" y="1111132"/>
            <a:ext cx="2088349" cy="3783129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9D08F-9818-DF63-2A77-ADA4BDBD2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96" y="1008243"/>
            <a:ext cx="3423222" cy="38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90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9531B8-1EDA-4641-8F0C-544550B7DC2F}"/>
              </a:ext>
            </a:extLst>
          </p:cNvPr>
          <p:cNvSpPr>
            <a:spLocks noChangeAspect="1"/>
          </p:cNvSpPr>
          <p:nvPr/>
        </p:nvSpPr>
        <p:spPr>
          <a:xfrm>
            <a:off x="62721" y="39384"/>
            <a:ext cx="3848646" cy="3463664"/>
          </a:xfrm>
          <a:prstGeom prst="rect">
            <a:avLst/>
          </a:prstGeom>
          <a:blipFill dpi="0" rotWithShape="0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60" t="-20838" r="3960" b="-484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630;p79">
            <a:extLst>
              <a:ext uri="{FF2B5EF4-FFF2-40B4-BE49-F238E27FC236}">
                <a16:creationId xmlns:a16="http://schemas.microsoft.com/office/drawing/2014/main" id="{10076D4D-E891-4987-A20F-196A300F4669}"/>
              </a:ext>
            </a:extLst>
          </p:cNvPr>
          <p:cNvSpPr txBox="1">
            <a:spLocks/>
          </p:cNvSpPr>
          <p:nvPr/>
        </p:nvSpPr>
        <p:spPr>
          <a:xfrm flipH="1">
            <a:off x="4186328" y="3924271"/>
            <a:ext cx="2444870" cy="400079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>
                <a:latin typeface="#9Slide03 Montserrat" panose="00000500000000000000" pitchFamily="2" charset="-93"/>
              </a:rPr>
              <a:t>Tự động tạo khi lưu items</a:t>
            </a:r>
          </a:p>
        </p:txBody>
      </p:sp>
      <p:sp>
        <p:nvSpPr>
          <p:cNvPr id="3" name="Google Shape;631;p79">
            <a:extLst>
              <a:ext uri="{FF2B5EF4-FFF2-40B4-BE49-F238E27FC236}">
                <a16:creationId xmlns:a16="http://schemas.microsoft.com/office/drawing/2014/main" id="{65637B31-7F2A-4580-8EF1-B252D996C729}"/>
              </a:ext>
            </a:extLst>
          </p:cNvPr>
          <p:cNvSpPr txBox="1">
            <a:spLocks/>
          </p:cNvSpPr>
          <p:nvPr/>
        </p:nvSpPr>
        <p:spPr>
          <a:xfrm flipH="1">
            <a:off x="2512802" y="3832995"/>
            <a:ext cx="1284296" cy="492412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>
                <a:latin typeface="#9Slide04 Playfair Display Bold" panose="00000800000000000000" pitchFamily="2" charset="-93"/>
              </a:rPr>
              <a:t>Metadata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391B9-FDCB-4475-A6E7-85CBBC01C1FC}"/>
              </a:ext>
            </a:extLst>
          </p:cNvPr>
          <p:cNvSpPr/>
          <p:nvPr/>
        </p:nvSpPr>
        <p:spPr>
          <a:xfrm>
            <a:off x="-25" y="4447025"/>
            <a:ext cx="9144000" cy="69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67;p58">
            <a:extLst>
              <a:ext uri="{FF2B5EF4-FFF2-40B4-BE49-F238E27FC236}">
                <a16:creationId xmlns:a16="http://schemas.microsoft.com/office/drawing/2014/main" id="{04899826-88BA-42A5-9C4B-64FAF918D4AD}"/>
              </a:ext>
            </a:extLst>
          </p:cNvPr>
          <p:cNvSpPr txBox="1">
            <a:spLocks/>
          </p:cNvSpPr>
          <p:nvPr/>
        </p:nvSpPr>
        <p:spPr>
          <a:xfrm>
            <a:off x="2532034" y="4449666"/>
            <a:ext cx="4079933" cy="67707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chemeClr val="tx1"/>
                </a:solidFill>
                <a:latin typeface="#9Slide04 Playfair Display Bold" panose="00000800000000000000" pitchFamily="2" charset="-93"/>
              </a:rPr>
              <a:t>Document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9F10E-CA3B-453B-A38E-627E9D640EE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225601" y="39384"/>
            <a:ext cx="4880756" cy="3463664"/>
          </a:xfrm>
          <a:prstGeom prst="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11" t="1209" r="-32327" b="-1209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C5CC87-9E37-465C-B0D1-E9502DC80C08}"/>
              </a:ext>
            </a:extLst>
          </p:cNvPr>
          <p:cNvCxnSpPr/>
          <p:nvPr/>
        </p:nvCxnSpPr>
        <p:spPr>
          <a:xfrm>
            <a:off x="4876800" y="1047750"/>
            <a:ext cx="2590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497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24;p109">
            <a:extLst>
              <a:ext uri="{FF2B5EF4-FFF2-40B4-BE49-F238E27FC236}">
                <a16:creationId xmlns:a16="http://schemas.microsoft.com/office/drawing/2014/main" id="{070E4CF3-EACD-4384-81E6-33015F30AA2C}"/>
              </a:ext>
            </a:extLst>
          </p:cNvPr>
          <p:cNvSpPr txBox="1">
            <a:spLocks/>
          </p:cNvSpPr>
          <p:nvPr/>
        </p:nvSpPr>
        <p:spPr>
          <a:xfrm>
            <a:off x="990601" y="3257550"/>
            <a:ext cx="7848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>
                <a:latin typeface="#9Slide03 Montserrat" panose="00000500000000000000" pitchFamily="2" charset="-93"/>
              </a:rPr>
              <a:t>Ứng dụng đặt vé máy bay trực tuyến - người dùng đặt vé theo ngày</a:t>
            </a:r>
          </a:p>
          <a:p>
            <a:pPr marL="0" indent="0" algn="ctr">
              <a:buFont typeface="Montserrat"/>
              <a:buNone/>
            </a:pPr>
            <a:r>
              <a:rPr lang="en-US">
                <a:latin typeface="#9Slide03 Montserrat" panose="00000500000000000000" pitchFamily="2" charset="-93"/>
              </a:rPr>
              <a:t>Mô hình quan hệ gồm 3 bảng: Airline - Flight - Schedule</a:t>
            </a:r>
          </a:p>
        </p:txBody>
      </p:sp>
      <p:pic>
        <p:nvPicPr>
          <p:cNvPr id="31" name="Picture 30" descr="relationalDataModel">
            <a:extLst>
              <a:ext uri="{FF2B5EF4-FFF2-40B4-BE49-F238E27FC236}">
                <a16:creationId xmlns:a16="http://schemas.microsoft.com/office/drawing/2014/main" id="{25C23C50-A7E3-4524-BAC4-D01580D10B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349" y="895350"/>
            <a:ext cx="6301105" cy="18872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322;p109">
            <a:extLst>
              <a:ext uri="{FF2B5EF4-FFF2-40B4-BE49-F238E27FC236}">
                <a16:creationId xmlns:a16="http://schemas.microsoft.com/office/drawing/2014/main" id="{688D306F-B922-4AF4-96D4-D9CDC0239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4476" y="0"/>
            <a:ext cx="3020348" cy="56935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#9Slide04 Playfair Display Bold" panose="00000800000000000000" pitchFamily="2" charset="-93"/>
              </a:rPr>
              <a:t>Document vs Table</a:t>
            </a:r>
            <a:endParaRPr>
              <a:solidFill>
                <a:schemeClr val="bg1"/>
              </a:solidFill>
              <a:latin typeface="#9Slide04 Playfair Display Bold" panose="00000800000000000000" pitchFamily="2" charset="-93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9"/>
          <p:cNvSpPr txBox="1">
            <a:spLocks noGrp="1"/>
          </p:cNvSpPr>
          <p:nvPr>
            <p:ph type="title"/>
          </p:nvPr>
        </p:nvSpPr>
        <p:spPr>
          <a:xfrm>
            <a:off x="3064476" y="0"/>
            <a:ext cx="3020348" cy="56935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#9Slide04 Playfair Display Bold" panose="00000800000000000000" pitchFamily="2" charset="-93"/>
              </a:rPr>
              <a:t>Document vs Table</a:t>
            </a:r>
            <a:endParaRPr>
              <a:solidFill>
                <a:schemeClr val="bg1"/>
              </a:solidFill>
              <a:latin typeface="#9Slide04 Playfair Display Bold" panose="00000800000000000000" pitchFamily="2" charset="-93"/>
            </a:endParaRPr>
          </a:p>
        </p:txBody>
      </p:sp>
      <p:sp>
        <p:nvSpPr>
          <p:cNvPr id="1324" name="Google Shape;1324;p109"/>
          <p:cNvSpPr txBox="1">
            <a:spLocks noGrp="1"/>
          </p:cNvSpPr>
          <p:nvPr>
            <p:ph type="subTitle" idx="4294967295"/>
          </p:nvPr>
        </p:nvSpPr>
        <p:spPr>
          <a:xfrm>
            <a:off x="1718976" y="3659744"/>
            <a:ext cx="5706048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#9Slide03 Montserrat" panose="00000500000000000000" pitchFamily="2" charset="-93"/>
              </a:rPr>
              <a:t>1 document duy nhất, chứa một mảng các lịch trình cho tất cả các chuyến bay giữa hai sân bay.</a:t>
            </a:r>
          </a:p>
        </p:txBody>
      </p:sp>
      <p:pic>
        <p:nvPicPr>
          <p:cNvPr id="17" name="Picture 16" descr="jsonDataModel">
            <a:extLst>
              <a:ext uri="{FF2B5EF4-FFF2-40B4-BE49-F238E27FC236}">
                <a16:creationId xmlns:a16="http://schemas.microsoft.com/office/drawing/2014/main" id="{55F6640C-F8EA-410A-B8D2-1AD789F25D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844" y="971550"/>
            <a:ext cx="2405064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6" ma:contentTypeDescription="Tạo tài liệu mới." ma:contentTypeScope="" ma:versionID="cfb509b13cb09320926b49e1dd6e6be6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783fae78f419c2985a083a07af118004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LengthInSeconds" minOccurs="0"/>
                <xsd:element ref="ns3:MediaServiceLoca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Props1.xml><?xml version="1.0" encoding="utf-8"?>
<ds:datastoreItem xmlns:ds="http://schemas.openxmlformats.org/officeDocument/2006/customXml" ds:itemID="{87D1F20E-7FAD-464D-BB21-5A7527E8ED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365781-5A17-4DC0-9091-4251A86BAC0A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CDF7C9-3A1D-4AFB-8BD8-D37E1B361422}">
  <ds:schemaRefs>
    <ds:schemaRef ds:uri="81e90ab8-9e7d-4b67-ba12-d147179b0223"/>
    <ds:schemaRef ds:uri="86b2c21e-bc8a-47d8-90cc-43181eba94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0</TotalTime>
  <Words>2069</Words>
  <Application>Microsoft Office PowerPoint</Application>
  <PresentationFormat>On-screen Show (16:9)</PresentationFormat>
  <Paragraphs>226</Paragraphs>
  <Slides>61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Open Sans</vt:lpstr>
      <vt:lpstr>Montserrat</vt:lpstr>
      <vt:lpstr>Roboto Condensed Light</vt:lpstr>
      <vt:lpstr>#9Slide04 Playfair Display Bold</vt:lpstr>
      <vt:lpstr>Arial</vt:lpstr>
      <vt:lpstr>Playfair Display</vt:lpstr>
      <vt:lpstr>Times New Roman</vt:lpstr>
      <vt:lpstr>#9Slide03 Montserrat</vt:lpstr>
      <vt:lpstr>Wingdings</vt:lpstr>
      <vt:lpstr>#9Slide03 Montserrat Medium</vt:lpstr>
      <vt:lpstr>Symbol</vt:lpstr>
      <vt:lpstr>Playfair Display SemiBold</vt:lpstr>
      <vt:lpstr>Minimalist Green Slides XL by Slidesgo</vt:lpstr>
      <vt:lpstr>Cơ Sở Dữ Liệu Phân Tán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vs Table</vt:lpstr>
      <vt:lpstr>Document vs Table</vt:lpstr>
      <vt:lpstr>PowerPoint Presentation</vt:lpstr>
      <vt:lpstr>PowerPoint Presentation</vt:lpstr>
      <vt:lpstr>PowerPoint Presentation</vt:lpstr>
      <vt:lpstr>PowerPoint Presentation</vt:lpstr>
      <vt:lpstr>Cluster và Nodes</vt:lpstr>
      <vt:lpstr>PowerPoint Presentation</vt:lpstr>
      <vt:lpstr>Bucket</vt:lpstr>
      <vt:lpstr>PowerPoint Presentation</vt:lpstr>
      <vt:lpstr>Scope và Collection</vt:lpstr>
      <vt:lpstr>PowerPoint Presentation</vt:lpstr>
      <vt:lpstr>Indexes</vt:lpstr>
      <vt:lpstr>PowerPoint Presentation</vt:lpstr>
      <vt:lpstr>PowerPoint Presentation</vt:lpstr>
      <vt:lpstr>PowerPoint Presentation</vt:lpstr>
      <vt:lpstr>Intra Cluster Replication</vt:lpstr>
      <vt:lpstr>PowerPoint Presentation</vt:lpstr>
      <vt:lpstr>Thực nghiệm mô phỏng phân tán</vt:lpstr>
      <vt:lpstr>PowerPoint Presentation</vt:lpstr>
      <vt:lpstr>PowerPoint Presentation</vt:lpstr>
      <vt:lpstr>BUCKET: ClassDetails</vt:lpstr>
      <vt:lpstr>Chuẩn bị</vt:lpstr>
      <vt:lpstr>1. Config Node C</vt:lpstr>
      <vt:lpstr>1. Add bucket in node C</vt:lpstr>
      <vt:lpstr>1.Add bucket inNode C</vt:lpstr>
      <vt:lpstr>2. Add Scope and Collection</vt:lpstr>
      <vt:lpstr>2. Add Scope and Collection</vt:lpstr>
      <vt:lpstr>2. Add Scope and Collection</vt:lpstr>
      <vt:lpstr>2. Add Scope and Collection</vt:lpstr>
      <vt:lpstr>3. Add node A and B</vt:lpstr>
      <vt:lpstr>3. Add node A and B</vt:lpstr>
      <vt:lpstr>3. Add node A and B</vt:lpstr>
      <vt:lpstr>3. Add node A and B</vt:lpstr>
      <vt:lpstr>3. Add node A and B</vt:lpstr>
      <vt:lpstr>3. Add node A and B</vt:lpstr>
      <vt:lpstr>3. Add node A and B</vt:lpstr>
      <vt:lpstr>3. Add node A and B</vt:lpstr>
      <vt:lpstr>3. Add node A and B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  <vt:lpstr>3. Import document and query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pnlh</dc:creator>
  <dc:description>9Slide.vn</dc:description>
  <cp:lastModifiedBy>Phan Nguyễn Lâm Hà</cp:lastModifiedBy>
  <cp:revision>2</cp:revision>
  <dcterms:modified xsi:type="dcterms:W3CDTF">2023-12-19T00:40:45Z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